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300" r:id="rId3"/>
    <p:sldId id="305" r:id="rId4"/>
    <p:sldId id="259" r:id="rId5"/>
    <p:sldId id="306" r:id="rId6"/>
    <p:sldId id="307" r:id="rId7"/>
    <p:sldId id="310" r:id="rId8"/>
    <p:sldId id="311" r:id="rId9"/>
    <p:sldId id="312" r:id="rId10"/>
    <p:sldId id="313" r:id="rId11"/>
    <p:sldId id="308" r:id="rId12"/>
    <p:sldId id="309" r:id="rId13"/>
    <p:sldId id="314" r:id="rId14"/>
    <p:sldId id="315" r:id="rId15"/>
    <p:sldId id="316" r:id="rId16"/>
    <p:sldId id="326" r:id="rId17"/>
    <p:sldId id="318" r:id="rId18"/>
    <p:sldId id="273" r:id="rId19"/>
    <p:sldId id="319" r:id="rId20"/>
    <p:sldId id="301" r:id="rId21"/>
    <p:sldId id="303" r:id="rId22"/>
    <p:sldId id="264" r:id="rId23"/>
    <p:sldId id="279" r:id="rId24"/>
    <p:sldId id="280" r:id="rId25"/>
    <p:sldId id="320" r:id="rId26"/>
    <p:sldId id="262" r:id="rId27"/>
    <p:sldId id="276" r:id="rId28"/>
    <p:sldId id="321" r:id="rId29"/>
    <p:sldId id="281" r:id="rId30"/>
    <p:sldId id="284" r:id="rId31"/>
    <p:sldId id="322" r:id="rId32"/>
    <p:sldId id="263" r:id="rId33"/>
    <p:sldId id="286" r:id="rId34"/>
    <p:sldId id="285" r:id="rId35"/>
    <p:sldId id="288" r:id="rId36"/>
    <p:sldId id="323" r:id="rId37"/>
    <p:sldId id="330" r:id="rId38"/>
    <p:sldId id="331" r:id="rId39"/>
    <p:sldId id="282" r:id="rId40"/>
    <p:sldId id="324" r:id="rId41"/>
    <p:sldId id="325" r:id="rId42"/>
    <p:sldId id="327" r:id="rId43"/>
    <p:sldId id="304" r:id="rId44"/>
    <p:sldId id="329" r:id="rId45"/>
    <p:sldId id="328" r:id="rId46"/>
    <p:sldId id="332" r:id="rId47"/>
    <p:sldId id="333" r:id="rId48"/>
    <p:sldId id="338" r:id="rId49"/>
    <p:sldId id="334" r:id="rId50"/>
    <p:sldId id="335" r:id="rId51"/>
    <p:sldId id="336" r:id="rId52"/>
    <p:sldId id="337" r:id="rId53"/>
    <p:sldId id="339" r:id="rId54"/>
    <p:sldId id="340" r:id="rId55"/>
    <p:sldId id="341" r:id="rId56"/>
    <p:sldId id="342" r:id="rId57"/>
    <p:sldId id="343" r:id="rId58"/>
    <p:sldId id="344" r:id="rId59"/>
    <p:sldId id="345" r:id="rId60"/>
    <p:sldId id="346" r:id="rId61"/>
    <p:sldId id="267" r:id="rId62"/>
    <p:sldId id="266" r:id="rId6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0120B-18FD-4001-85A5-4C624432C56C}" type="datetimeFigureOut">
              <a:rPr lang="zh-TW" altLang="en-US" smtClean="0"/>
              <a:t>2021/10/1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72E25-4E5D-4C44-9B09-2C628551CA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038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71E6-0D89-4C2E-968C-BF4798255C62}" type="datetime1">
              <a:rPr lang="zh-TW" altLang="en-US" smtClean="0"/>
              <a:t>2021/10/1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293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1372-9CE1-47D0-84B9-4031C7F47AC4}" type="datetime1">
              <a:rPr lang="zh-TW" altLang="en-US" smtClean="0"/>
              <a:t>2021/10/1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363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EFED-B663-45D4-BBFE-4FDE18829E21}" type="datetime1">
              <a:rPr lang="zh-TW" altLang="en-US" smtClean="0"/>
              <a:t>2021/10/1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043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3175-BCC2-4104-A414-2939F9350F9A}" type="datetime1">
              <a:rPr lang="zh-TW" altLang="en-US" smtClean="0"/>
              <a:t>2021/10/1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794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8708-719A-452B-8076-AEEEFC1609FA}" type="datetime1">
              <a:rPr lang="zh-TW" altLang="en-US" smtClean="0"/>
              <a:t>2021/10/1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0759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6DBE-33D8-4655-B0DA-6B0CE66C818D}" type="datetime1">
              <a:rPr lang="zh-TW" altLang="en-US" smtClean="0"/>
              <a:t>2021/10/1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755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0CA3-563C-44EE-AEED-775C731A23F4}" type="datetime1">
              <a:rPr lang="zh-TW" altLang="en-US" smtClean="0"/>
              <a:t>2021/10/1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010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84135-37D8-4FEF-8383-D63E68115B9E}" type="datetime1">
              <a:rPr lang="zh-TW" altLang="en-US" smtClean="0"/>
              <a:t>2021/10/1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8171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1F4C-5EB1-48A3-87FB-9BE8EEF14CEB}" type="datetime1">
              <a:rPr lang="zh-TW" altLang="en-US" smtClean="0"/>
              <a:t>2021/10/1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682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C42B-63F3-4407-B4E5-55FF4ED7698C}" type="datetime1">
              <a:rPr lang="zh-TW" altLang="en-US" smtClean="0"/>
              <a:t>2021/10/1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4369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13FE-7A38-4875-A3CA-AEBC6D956DEE}" type="datetime1">
              <a:rPr lang="zh-TW" altLang="en-US" smtClean="0"/>
              <a:t>2021/10/1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630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AF880-5E01-4CDA-B2C1-8A4CE67EC9D4}" type="datetime1">
              <a:rPr lang="zh-TW" altLang="en-US" smtClean="0"/>
              <a:t>2021/10/1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E9487-4407-4FBE-A935-942CEABC31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134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nki.sris.com.tw/kns55/brief/result.aspx?dbPrefix=CMFD" TargetMode="External"/><Relationship Id="rId2" Type="http://schemas.openxmlformats.org/officeDocument/2006/relationships/hyperlink" Target="http://cnki.sris.com.tw/kns55/brief/result.aspx?dbPrefix=CDF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iritilibrary.com/" TargetMode="External"/><Relationship Id="rId5" Type="http://schemas.openxmlformats.org/officeDocument/2006/relationships/hyperlink" Target="https://ndltd.ncl.edu.tw/cgi-bin/gs32/gsweb.cgi/ccd=SU6PFf/login?jstimes=1&amp;loadingjs=1&amp;o=dwebmge&amp;allowkey=/tmp/%5enclcdr__doschk/KIP5Ff_1570919029__d3R0NTI1&amp;ssoauth=1&amp;cache=1570919036172" TargetMode="External"/><Relationship Id="rId4" Type="http://schemas.openxmlformats.org/officeDocument/2006/relationships/hyperlink" Target="http://cnki.sris.com.tw/kns55/brief/result.aspx?dbPrefix=CJF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" TargetMode="External"/><Relationship Id="rId2" Type="http://schemas.openxmlformats.org/officeDocument/2006/relationships/hyperlink" Target="https://www.tandfonline.com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nki.sris.com.tw/kns55/brief/result.aspx?dbPrefix=CMFD" TargetMode="External"/><Relationship Id="rId2" Type="http://schemas.openxmlformats.org/officeDocument/2006/relationships/hyperlink" Target="http://cnki.sris.com.tw/kns55/brief/result.aspx?dbPrefix=CDF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hyperlink" Target="http://cnki.sris.com.tw/kns55/brief/result.aspx?dbPrefix=CJFD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ndltd.ncl.edu.tw/cgi-bin/gs32/gsweb.cgi/ccd=SU6PFf/login?jstimes=1&amp;loadingjs=1&amp;o=dwebmge&amp;allowkey=/tmp/%5enclcdr__doschk/KIP5Ff_1570919029__d3R0NTI1&amp;ssoauth=1&amp;cache=157091903617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hyperlink" Target="https://ndltd.ncl.edu.tw/cgi-bin/gs32/gsweb.cgi/ccd=SU6PFf/login?jstimes=1&amp;loadingjs=1&amp;o=dwebmge&amp;allowkey=/tmp/%5enclcdr__doschk/KIP5Ff_1570919029__d3R0NTI1&amp;ssoauth=1&amp;cache=1570919036172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ndltd.ncl.edu.tw/cgi-bin/gs32/gsweb.cgi/ccd=SU6PFf/login?jstimes=1&amp;loadingjs=1&amp;o=dwebmge&amp;allowkey=/tmp/%5enclcdr__doschk/KIP5Ff_1570919029__d3R0NTI1&amp;ssoauth=1&amp;cache=157091903617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://www.airitilibrary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://www.airitilibrary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://www.airitilibrary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dfonline.com/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tandfonlin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scholar.googl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scholar.googl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scholar.googl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5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fworks.com/refworks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9000" dirty="0" smtClean="0">
                <a:latin typeface="華康新特明體" panose="02020909000000000000" pitchFamily="49" charset="-120"/>
                <a:ea typeface="華康新特明體" panose="02020909000000000000" pitchFamily="49" charset="-120"/>
              </a:rPr>
              <a:t>圖書館利用講習</a:t>
            </a:r>
            <a:endParaRPr lang="zh-TW" altLang="en-US" sz="9000" dirty="0"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7200" dirty="0" smtClean="0">
                <a:solidFill>
                  <a:srgbClr val="C00000"/>
                </a:solidFill>
                <a:latin typeface="Adobe Devanagari" panose="02040503050201020203" pitchFamily="18" charset="0"/>
                <a:ea typeface="文鼎中粗隸" panose="02010609010101010101" pitchFamily="49" charset="-120"/>
                <a:cs typeface="Adobe Devanagari" panose="02040503050201020203" pitchFamily="18" charset="0"/>
              </a:rPr>
              <a:t>RefWorks</a:t>
            </a:r>
            <a:endParaRPr lang="zh-TW" altLang="en-US" sz="7200" dirty="0">
              <a:solidFill>
                <a:srgbClr val="C00000"/>
              </a:solidFill>
              <a:latin typeface="Adobe Devanagari" panose="02040503050201020203" pitchFamily="18" charset="0"/>
              <a:ea typeface="文鼎中粗隸" panose="02010609010101010101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92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建立帳號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-7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新戶建檔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-4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文鼎中粗隸" panose="02010609010101010101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7924800" cy="263842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5" y="4203700"/>
            <a:ext cx="7915275" cy="2152650"/>
          </a:xfrm>
          <a:prstGeom prst="rect">
            <a:avLst/>
          </a:prstGeom>
        </p:spPr>
      </p:pic>
      <p:cxnSp>
        <p:nvCxnSpPr>
          <p:cNvPr id="6" name="弧形接點 5"/>
          <p:cNvCxnSpPr/>
          <p:nvPr/>
        </p:nvCxnSpPr>
        <p:spPr>
          <a:xfrm rot="16200000" flipH="1">
            <a:off x="2552150" y="3831674"/>
            <a:ext cx="1692153" cy="1204547"/>
          </a:xfrm>
          <a:prstGeom prst="curvedConnector3">
            <a:avLst>
              <a:gd name="adj1" fmla="val 11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96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596" y="1690688"/>
            <a:ext cx="5564204" cy="4644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建立帳號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-8</a:t>
            </a:r>
            <a:endParaRPr lang="zh-TW" altLang="en-US" dirty="0">
              <a:latin typeface="Adobe Devanagari" panose="02040503050201020203" pitchFamily="18" charset="0"/>
              <a:ea typeface="文鼎中粗隸" panose="02010609010101010101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11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636679" cy="4644000"/>
          </a:xfrm>
          <a:prstGeom prst="rect">
            <a:avLst/>
          </a:prstGeom>
        </p:spPr>
      </p:pic>
      <p:cxnSp>
        <p:nvCxnSpPr>
          <p:cNvPr id="8" name="弧形接點 7"/>
          <p:cNvCxnSpPr/>
          <p:nvPr/>
        </p:nvCxnSpPr>
        <p:spPr>
          <a:xfrm>
            <a:off x="3385039" y="4906108"/>
            <a:ext cx="1934307" cy="1037492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弧形接點 12"/>
          <p:cNvCxnSpPr/>
          <p:nvPr/>
        </p:nvCxnSpPr>
        <p:spPr>
          <a:xfrm>
            <a:off x="6224954" y="5943600"/>
            <a:ext cx="4034065" cy="21101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33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26" y="1676350"/>
            <a:ext cx="5664274" cy="4644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建立帳號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-9</a:t>
            </a:r>
            <a:endParaRPr lang="zh-TW" altLang="en-US" dirty="0">
              <a:latin typeface="Adobe Devanagari" panose="02040503050201020203" pitchFamily="18" charset="0"/>
              <a:ea typeface="文鼎中粗隸" panose="02010609010101010101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350"/>
            <a:ext cx="5564204" cy="4644000"/>
          </a:xfrm>
          <a:prstGeom prst="rect">
            <a:avLst/>
          </a:prstGeom>
        </p:spPr>
      </p:pic>
      <p:cxnSp>
        <p:nvCxnSpPr>
          <p:cNvPr id="10" name="弧形接點 9"/>
          <p:cNvCxnSpPr/>
          <p:nvPr/>
        </p:nvCxnSpPr>
        <p:spPr>
          <a:xfrm>
            <a:off x="6096000" y="5424855"/>
            <a:ext cx="4067908" cy="597876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25" y="4812911"/>
            <a:ext cx="536257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5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版面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介紹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10" y="1690688"/>
            <a:ext cx="6506500" cy="2772000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11" y="1690688"/>
            <a:ext cx="3806817" cy="3204000"/>
          </a:xfrm>
          <a:prstGeom prst="rect">
            <a:avLst/>
          </a:prstGeom>
        </p:spPr>
      </p:pic>
      <p:cxnSp>
        <p:nvCxnSpPr>
          <p:cNvPr id="6" name="弧形接點 5"/>
          <p:cNvCxnSpPr/>
          <p:nvPr/>
        </p:nvCxnSpPr>
        <p:spPr>
          <a:xfrm rot="16200000" flipH="1">
            <a:off x="9900138" y="3596054"/>
            <a:ext cx="1222132" cy="79129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31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版面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介紹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-2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12" y="1690688"/>
            <a:ext cx="5263888" cy="3240000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14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47" y="1690688"/>
            <a:ext cx="5222953" cy="2700000"/>
          </a:xfrm>
          <a:prstGeom prst="rect">
            <a:avLst/>
          </a:prstGeom>
        </p:spPr>
      </p:pic>
      <p:cxnSp>
        <p:nvCxnSpPr>
          <p:cNvPr id="7" name="弧形接點 6"/>
          <p:cNvCxnSpPr/>
          <p:nvPr/>
        </p:nvCxnSpPr>
        <p:spPr>
          <a:xfrm flipV="1">
            <a:off x="3625362" y="4141177"/>
            <a:ext cx="6679223" cy="47620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03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版面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介紹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-3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87" y="1690688"/>
            <a:ext cx="8124825" cy="3505200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352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版面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介紹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-4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886075" cy="3362325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37" y="2038350"/>
            <a:ext cx="26765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資料</a:t>
            </a:r>
            <a:endParaRPr lang="zh-TW" altLang="en-US" dirty="0">
              <a:latin typeface="Adobe Devanagari" panose="02040503050201020203" pitchFamily="18" charset="0"/>
              <a:ea typeface="文鼎中粗隸" panose="02010609010101010101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手動新增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人工建檔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資料庫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匯入</a:t>
            </a:r>
            <a:endParaRPr lang="en-US" altLang="zh-TW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透過資料庫轉入</a:t>
            </a:r>
            <a:endParaRPr lang="en-US" altLang="zh-TW" sz="2000" dirty="0">
              <a:solidFill>
                <a:srgbClr val="C00000"/>
              </a:solidFill>
              <a:latin typeface="華康新特明體" panose="02020909000000000000" pitchFamily="49" charset="-12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582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新增書目資料：手動新增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314950" cy="3962400"/>
          </a:xfr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75" y="956350"/>
            <a:ext cx="3756525" cy="5400000"/>
          </a:xfrm>
          <a:prstGeom prst="rect">
            <a:avLst/>
          </a:prstGeom>
        </p:spPr>
      </p:pic>
      <p:cxnSp>
        <p:nvCxnSpPr>
          <p:cNvPr id="12" name="弧形接點 11"/>
          <p:cNvCxnSpPr/>
          <p:nvPr/>
        </p:nvCxnSpPr>
        <p:spPr>
          <a:xfrm rot="5400000">
            <a:off x="8753629" y="2440752"/>
            <a:ext cx="2457141" cy="213946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弧形接點 14"/>
          <p:cNvCxnSpPr/>
          <p:nvPr/>
        </p:nvCxnSpPr>
        <p:spPr>
          <a:xfrm rot="5400000" flipH="1" flipV="1">
            <a:off x="8267889" y="2135978"/>
            <a:ext cx="3150941" cy="186178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弧形接點 8"/>
          <p:cNvCxnSpPr/>
          <p:nvPr/>
        </p:nvCxnSpPr>
        <p:spPr>
          <a:xfrm rot="16200000" flipH="1">
            <a:off x="2813539" y="2611315"/>
            <a:ext cx="1608993" cy="80010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91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15" y="2043519"/>
            <a:ext cx="4645685" cy="396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新增書目資料：手動新增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2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8172973" cy="1260000"/>
          </a:xfrm>
        </p:spPr>
      </p:pic>
      <p:cxnSp>
        <p:nvCxnSpPr>
          <p:cNvPr id="10" name="弧形接點 9"/>
          <p:cNvCxnSpPr/>
          <p:nvPr/>
        </p:nvCxnSpPr>
        <p:spPr>
          <a:xfrm rot="5400000">
            <a:off x="6706130" y="2711904"/>
            <a:ext cx="2864821" cy="141807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10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Adobe Devanagari" panose="02040503050201020203" pitchFamily="18" charset="0"/>
                <a:ea typeface="文鼎中粗隸" panose="02010609010101010101" pitchFamily="49" charset="-120"/>
                <a:cs typeface="Adobe Devanagari" panose="02040503050201020203" pitchFamily="18" charset="0"/>
              </a:rPr>
              <a:t>RefWorks-1</a:t>
            </a:r>
            <a:endParaRPr lang="zh-TW" altLang="en-US" dirty="0">
              <a:latin typeface="Adobe Devanagari" panose="02040503050201020203" pitchFamily="18" charset="0"/>
              <a:ea typeface="文鼎中粗隸" panose="02010609010101010101" pitchFamily="49" charset="-120"/>
              <a:cs typeface="Adobe Devanagari" panose="02040503050201020203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2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53" y="956350"/>
            <a:ext cx="486989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2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：資料庫匯入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CNKI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中國知網</a:t>
            </a:r>
            <a:endParaRPr lang="en-US" altLang="zh-TW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中國博士學位論文全文數據庫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、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3"/>
              </a:rPr>
              <a:t>中國優秀碩士學位論文全文數據庫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、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4"/>
              </a:rPr>
              <a:t>中國期刊全文數據庫</a:t>
            </a:r>
            <a:endParaRPr lang="en-US" altLang="zh-TW" sz="2000" dirty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5"/>
              </a:rPr>
              <a:t>臺灣博碩士論文知識加值系統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（要設定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RIS format-UTF8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en-US" altLang="zh-TW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6"/>
              </a:rPr>
              <a:t>CEPS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6"/>
              </a:rPr>
              <a:t>中文電子期刊資料庫暨服務平台</a:t>
            </a:r>
            <a:endParaRPr lang="en-US" altLang="zh-TW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可直轉</a:t>
            </a:r>
            <a:r>
              <a:rPr lang="en-US" altLang="zh-TW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RefWorks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，不用點選匯入。</a:t>
            </a:r>
            <a:endParaRPr lang="en-US" altLang="zh-TW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endParaRPr lang="en-US" altLang="zh-TW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612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新增書目資料：資料庫匯入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-2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Taylor &amp; Francis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可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直轉</a:t>
            </a:r>
            <a:r>
              <a:rPr lang="en-US" altLang="zh-TW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RefWorks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，不用點選匯入。</a:t>
            </a:r>
            <a:endParaRPr lang="en-US" altLang="zh-TW" sz="2000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3"/>
              </a:rPr>
              <a:t>Google Scholar</a:t>
            </a:r>
            <a:endParaRPr lang="en-US" altLang="zh-TW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可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直轉</a:t>
            </a:r>
            <a:r>
              <a:rPr lang="en-US" altLang="zh-TW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RefWorks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，不用點選匯入。</a:t>
            </a:r>
            <a:endParaRPr lang="en-US" altLang="zh-TW" sz="2000" dirty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網路文章</a:t>
            </a:r>
            <a:endParaRPr lang="en-US" altLang="zh-TW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en-US" altLang="zh-TW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Save to RefWorks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可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直轉</a:t>
            </a:r>
            <a:r>
              <a:rPr lang="en-US" altLang="zh-TW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RefWorks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，不用點選匯入。</a:t>
            </a:r>
            <a:endParaRPr lang="en-US" altLang="zh-TW" sz="2000" dirty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540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新增書目資料：資料庫匯入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-3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CNKI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中國知網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中國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博士學位論文全文數據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庫</a:t>
            </a:r>
            <a:endParaRPr lang="en-US" altLang="zh-TW" sz="2000" dirty="0" smtClean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、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3"/>
              </a:rPr>
              <a:t>中國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3"/>
              </a:rPr>
              <a:t>優秀碩士學位論文全文數據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3"/>
              </a:rPr>
              <a:t>庫</a:t>
            </a:r>
            <a:endParaRPr lang="en-US" altLang="zh-TW" sz="2000" dirty="0" smtClean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、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4"/>
              </a:rPr>
              <a:t>中國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4"/>
              </a:rPr>
              <a:t>期刊全文數據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4"/>
              </a:rPr>
              <a:t>庫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41" y="1690688"/>
            <a:ext cx="1876425" cy="590550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66" y="2576963"/>
            <a:ext cx="5752350" cy="3600000"/>
          </a:xfrm>
          <a:prstGeom prst="rect">
            <a:avLst/>
          </a:prstGeom>
        </p:spPr>
      </p:pic>
      <p:cxnSp>
        <p:nvCxnSpPr>
          <p:cNvPr id="8" name="弧形接點 7"/>
          <p:cNvCxnSpPr/>
          <p:nvPr/>
        </p:nvCxnSpPr>
        <p:spPr>
          <a:xfrm flipV="1">
            <a:off x="7957038" y="4141177"/>
            <a:ext cx="2813539" cy="26376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弧形接點 9"/>
          <p:cNvCxnSpPr/>
          <p:nvPr/>
        </p:nvCxnSpPr>
        <p:spPr>
          <a:xfrm flipV="1">
            <a:off x="8109438" y="4293577"/>
            <a:ext cx="2813539" cy="26376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50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新增書目資料：資料庫匯入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-4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CNKI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中國知網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23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20131"/>
            <a:ext cx="8429625" cy="3362325"/>
          </a:xfrm>
          <a:prstGeom prst="rect">
            <a:avLst/>
          </a:prstGeom>
        </p:spPr>
      </p:pic>
      <p:cxnSp>
        <p:nvCxnSpPr>
          <p:cNvPr id="6" name="弧形接點 5"/>
          <p:cNvCxnSpPr/>
          <p:nvPr/>
        </p:nvCxnSpPr>
        <p:spPr>
          <a:xfrm flipV="1">
            <a:off x="2127738" y="2505808"/>
            <a:ext cx="5468816" cy="162657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2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15" y="3296963"/>
            <a:ext cx="5751485" cy="288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639" y="1499608"/>
            <a:ext cx="7289161" cy="1692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新增書目資料：資料庫匯入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-5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CNKI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中國知網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24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05881"/>
            <a:ext cx="3086100" cy="2790825"/>
          </a:xfrm>
          <a:prstGeom prst="rect">
            <a:avLst/>
          </a:prstGeom>
        </p:spPr>
      </p:pic>
      <p:cxnSp>
        <p:nvCxnSpPr>
          <p:cNvPr id="13" name="弧形接點 12"/>
          <p:cNvCxnSpPr/>
          <p:nvPr/>
        </p:nvCxnSpPr>
        <p:spPr>
          <a:xfrm flipV="1">
            <a:off x="2831123" y="2710571"/>
            <a:ext cx="6884377" cy="143060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弧形接點 17"/>
          <p:cNvCxnSpPr/>
          <p:nvPr/>
        </p:nvCxnSpPr>
        <p:spPr>
          <a:xfrm rot="5400000">
            <a:off x="8985572" y="4061876"/>
            <a:ext cx="2505807" cy="76527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6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新增書目資料：資料庫匯入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-6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CNKI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中國知網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78277"/>
            <a:ext cx="4133850" cy="218122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2878314"/>
            <a:ext cx="2933700" cy="1581150"/>
          </a:xfrm>
          <a:prstGeom prst="rect">
            <a:avLst/>
          </a:prstGeom>
        </p:spPr>
      </p:pic>
      <p:cxnSp>
        <p:nvCxnSpPr>
          <p:cNvPr id="14" name="弧形接點 13"/>
          <p:cNvCxnSpPr/>
          <p:nvPr/>
        </p:nvCxnSpPr>
        <p:spPr>
          <a:xfrm flipV="1">
            <a:off x="4554415" y="4097215"/>
            <a:ext cx="1283677" cy="36224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9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新增書目資料：資料庫匯入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-7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臺灣博碩士論文知識加值系統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（要設定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RIS 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format-UTF8 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en-US" altLang="zh-TW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26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06350"/>
            <a:ext cx="3260376" cy="72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00" y="2306657"/>
            <a:ext cx="3999459" cy="396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083" y="2306350"/>
            <a:ext cx="2780716" cy="4140000"/>
          </a:xfrm>
          <a:prstGeom prst="rect">
            <a:avLst/>
          </a:prstGeom>
        </p:spPr>
      </p:pic>
      <p:cxnSp>
        <p:nvCxnSpPr>
          <p:cNvPr id="12" name="弧形接點 11"/>
          <p:cNvCxnSpPr/>
          <p:nvPr/>
        </p:nvCxnSpPr>
        <p:spPr>
          <a:xfrm>
            <a:off x="6528806" y="3290088"/>
            <a:ext cx="2081794" cy="166877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弧形接點 8"/>
          <p:cNvCxnSpPr/>
          <p:nvPr/>
        </p:nvCxnSpPr>
        <p:spPr>
          <a:xfrm rot="5400000">
            <a:off x="9181703" y="5484904"/>
            <a:ext cx="1023636" cy="36048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4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2345781"/>
            <a:ext cx="6203543" cy="144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955" y="3800350"/>
            <a:ext cx="4705845" cy="2556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新增書目資料：資料庫匯入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-8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4"/>
              </a:rPr>
              <a:t>臺灣博碩士論文知識加值系統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（要設定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RIS 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format-UTF8 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en-US" altLang="zh-TW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27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05881"/>
            <a:ext cx="3086100" cy="2790825"/>
          </a:xfrm>
          <a:prstGeom prst="rect">
            <a:avLst/>
          </a:prstGeom>
        </p:spPr>
      </p:pic>
      <p:cxnSp>
        <p:nvCxnSpPr>
          <p:cNvPr id="11" name="弧形接點 10"/>
          <p:cNvCxnSpPr/>
          <p:nvPr/>
        </p:nvCxnSpPr>
        <p:spPr>
          <a:xfrm flipV="1">
            <a:off x="2820866" y="3412126"/>
            <a:ext cx="5905215" cy="72927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弧形接點 11"/>
          <p:cNvCxnSpPr/>
          <p:nvPr/>
        </p:nvCxnSpPr>
        <p:spPr>
          <a:xfrm rot="5400000">
            <a:off x="8362179" y="4164253"/>
            <a:ext cx="1278000" cy="55019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弧形接點 17"/>
          <p:cNvCxnSpPr/>
          <p:nvPr/>
        </p:nvCxnSpPr>
        <p:spPr>
          <a:xfrm flipV="1">
            <a:off x="8667751" y="5926015"/>
            <a:ext cx="1206011" cy="27875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31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新增書目資料：資料庫匯入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-9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臺灣博碩士論文知識加值系統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（要設定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RIS 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format-UTF8 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en-US" altLang="zh-TW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28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10669"/>
            <a:ext cx="4171950" cy="23812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5" y="3305969"/>
            <a:ext cx="2733675" cy="1390650"/>
          </a:xfrm>
          <a:prstGeom prst="rect">
            <a:avLst/>
          </a:prstGeom>
        </p:spPr>
      </p:pic>
      <p:cxnSp>
        <p:nvCxnSpPr>
          <p:cNvPr id="13" name="弧形接點 12"/>
          <p:cNvCxnSpPr/>
          <p:nvPr/>
        </p:nvCxnSpPr>
        <p:spPr>
          <a:xfrm flipV="1">
            <a:off x="4220308" y="4457700"/>
            <a:ext cx="1749669" cy="23891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92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新增書目資料：資料庫匯入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-10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CEPS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中文電子期刊資料庫暨服務平台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可直轉</a:t>
            </a:r>
            <a:r>
              <a:rPr lang="en-US" altLang="zh-TW" sz="2000" dirty="0" err="1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RefWorks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，</a:t>
            </a:r>
            <a:endParaRPr lang="en-US" altLang="zh-TW" sz="2000" dirty="0" smtClean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不用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點選匯入。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1690688"/>
            <a:ext cx="4000500" cy="542925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29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147" y="2473475"/>
            <a:ext cx="2248128" cy="4248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2753519"/>
            <a:ext cx="4962525" cy="2495550"/>
          </a:xfrm>
          <a:prstGeom prst="rect">
            <a:avLst/>
          </a:prstGeom>
        </p:spPr>
      </p:pic>
      <p:cxnSp>
        <p:nvCxnSpPr>
          <p:cNvPr id="11" name="弧形接點 10"/>
          <p:cNvCxnSpPr/>
          <p:nvPr/>
        </p:nvCxnSpPr>
        <p:spPr>
          <a:xfrm rot="5400000" flipH="1" flipV="1">
            <a:off x="3754317" y="4818186"/>
            <a:ext cx="1749667" cy="27256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弧形接點 15"/>
          <p:cNvCxnSpPr/>
          <p:nvPr/>
        </p:nvCxnSpPr>
        <p:spPr>
          <a:xfrm>
            <a:off x="5090746" y="3921369"/>
            <a:ext cx="2602523" cy="668216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弧形接點 21"/>
          <p:cNvCxnSpPr/>
          <p:nvPr/>
        </p:nvCxnSpPr>
        <p:spPr>
          <a:xfrm rot="10800000">
            <a:off x="6871121" y="3921369"/>
            <a:ext cx="342302" cy="33410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9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Adobe Devanagari" panose="02040503050201020203" pitchFamily="18" charset="0"/>
                <a:ea typeface="文鼎中粗隸" panose="02010609010101010101" pitchFamily="49" charset="-120"/>
                <a:cs typeface="Adobe Devanagari" panose="02040503050201020203" pitchFamily="18" charset="0"/>
              </a:rPr>
              <a:t>RefWorks-2</a:t>
            </a:r>
            <a:endParaRPr lang="zh-TW" altLang="en-US" dirty="0">
              <a:latin typeface="Adobe Devanagari" panose="02040503050201020203" pitchFamily="18" charset="0"/>
              <a:ea typeface="文鼎中粗隸" panose="02010609010101010101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建立帳號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舊</a:t>
            </a:r>
            <a:r>
              <a:rPr lang="zh-TW" altLang="en-US" sz="2000" dirty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戶</a:t>
            </a:r>
            <a:r>
              <a:rPr lang="zh-TW" altLang="en-US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轉換、新戶建檔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版面介紹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</a:t>
            </a:r>
            <a:endParaRPr lang="en-US" altLang="zh-TW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手動</a:t>
            </a:r>
            <a:r>
              <a:rPr lang="zh-TW" altLang="en-US" sz="2000" dirty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新增、資料庫</a:t>
            </a:r>
            <a:r>
              <a:rPr lang="zh-TW" altLang="en-US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匯入</a:t>
            </a:r>
            <a:endParaRPr lang="en-US" altLang="zh-TW" sz="2000" dirty="0">
              <a:solidFill>
                <a:srgbClr val="C00000"/>
              </a:solidFill>
              <a:latin typeface="華康新特明體" panose="02020909000000000000" pitchFamily="49" charset="-12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資料夾分類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資料夾、</a:t>
            </a:r>
            <a:r>
              <a:rPr lang="zh-TW" altLang="en-US" sz="2000" dirty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標籤</a:t>
            </a:r>
            <a:endParaRPr lang="en-US" altLang="zh-TW" sz="2000" dirty="0">
              <a:solidFill>
                <a:srgbClr val="C00000"/>
              </a:solidFill>
              <a:latin typeface="華康新特明體" panose="02020909000000000000" pitchFamily="49" charset="-12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簡易複製、進階</a:t>
            </a:r>
            <a:r>
              <a:rPr lang="en-US" altLang="zh-TW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  <a:r>
              <a:rPr lang="zh-TW" altLang="en-US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應用</a:t>
            </a:r>
            <a:endParaRPr lang="en-US" altLang="zh-TW" sz="2000" dirty="0">
              <a:solidFill>
                <a:srgbClr val="C00000"/>
              </a:solidFill>
              <a:latin typeface="華康新特明體" panose="02020909000000000000" pitchFamily="49" charset="-12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26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新增書目資料：資料庫匯入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-11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CEPS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中文電子期刊資料庫暨服務平台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可直轉</a:t>
            </a:r>
            <a:r>
              <a:rPr lang="en-US" altLang="zh-TW" sz="2000" dirty="0" err="1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RefWorks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，不用點選匯入。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30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68350"/>
            <a:ext cx="5394600" cy="3888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728" y="2741294"/>
            <a:ext cx="4917072" cy="2520000"/>
          </a:xfrm>
          <a:prstGeom prst="rect">
            <a:avLst/>
          </a:prstGeom>
        </p:spPr>
      </p:pic>
      <p:cxnSp>
        <p:nvCxnSpPr>
          <p:cNvPr id="10" name="弧形接點 9"/>
          <p:cNvCxnSpPr/>
          <p:nvPr/>
        </p:nvCxnSpPr>
        <p:spPr>
          <a:xfrm rot="5400000" flipH="1" flipV="1">
            <a:off x="5851280" y="5262197"/>
            <a:ext cx="931986" cy="58908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5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新增書目資料：資料庫匯入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-12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CEPS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中文電子期刊資料庫暨服務平台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可直轉</a:t>
            </a:r>
            <a:r>
              <a:rPr lang="en-US" altLang="zh-TW" sz="2000" dirty="0" err="1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RefWorks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，不用點選匯入。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31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9194"/>
            <a:ext cx="5553075" cy="31242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96" y="2439194"/>
            <a:ext cx="3167683" cy="180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50" y="4493703"/>
            <a:ext cx="2724150" cy="1428750"/>
          </a:xfrm>
          <a:prstGeom prst="rect">
            <a:avLst/>
          </a:prstGeom>
        </p:spPr>
      </p:pic>
      <p:cxnSp>
        <p:nvCxnSpPr>
          <p:cNvPr id="10" name="弧形接點 9"/>
          <p:cNvCxnSpPr/>
          <p:nvPr/>
        </p:nvCxnSpPr>
        <p:spPr>
          <a:xfrm>
            <a:off x="5073161" y="3782080"/>
            <a:ext cx="3974124" cy="2192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弧形接點 12"/>
          <p:cNvCxnSpPr/>
          <p:nvPr/>
        </p:nvCxnSpPr>
        <p:spPr>
          <a:xfrm rot="5400000">
            <a:off x="8413520" y="4595253"/>
            <a:ext cx="1259839" cy="34179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78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02" y="4196657"/>
            <a:ext cx="3985854" cy="216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新增書目資料：資料庫匯入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-13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3"/>
              </a:rPr>
              <a:t>Taylor &amp; Francis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可直轉</a:t>
            </a:r>
            <a:r>
              <a:rPr lang="en-US" altLang="zh-TW" sz="2000" dirty="0" err="1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RefWorks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，</a:t>
            </a:r>
            <a:endParaRPr lang="en-US" altLang="zh-TW" sz="2000" dirty="0" smtClean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不用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點選匯入。</a:t>
            </a:r>
            <a:endParaRPr lang="en-US" altLang="zh-TW" sz="2000" dirty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12512"/>
            <a:ext cx="2667000" cy="476250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32</a:t>
            </a:fld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95" y="1496350"/>
            <a:ext cx="3660863" cy="486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73" y="1496350"/>
            <a:ext cx="3059511" cy="2880000"/>
          </a:xfrm>
          <a:prstGeom prst="rect">
            <a:avLst/>
          </a:prstGeom>
        </p:spPr>
      </p:pic>
      <p:cxnSp>
        <p:nvCxnSpPr>
          <p:cNvPr id="14" name="弧形接點 13"/>
          <p:cNvCxnSpPr/>
          <p:nvPr/>
        </p:nvCxnSpPr>
        <p:spPr>
          <a:xfrm rot="5400000" flipH="1" flipV="1">
            <a:off x="3450982" y="4101614"/>
            <a:ext cx="2294792" cy="47478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弧形接點 17"/>
          <p:cNvCxnSpPr/>
          <p:nvPr/>
        </p:nvCxnSpPr>
        <p:spPr>
          <a:xfrm>
            <a:off x="5422626" y="3048488"/>
            <a:ext cx="2351047" cy="60429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弧形接點 20"/>
          <p:cNvCxnSpPr/>
          <p:nvPr/>
        </p:nvCxnSpPr>
        <p:spPr>
          <a:xfrm>
            <a:off x="8159262" y="3926350"/>
            <a:ext cx="302440" cy="1657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弧形接點 25"/>
          <p:cNvCxnSpPr/>
          <p:nvPr/>
        </p:nvCxnSpPr>
        <p:spPr>
          <a:xfrm rot="5400000">
            <a:off x="7224443" y="4493605"/>
            <a:ext cx="1619887" cy="108667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72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新增書目資料：資料庫匯入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-14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Taylor &amp; 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Francis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可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直轉</a:t>
            </a:r>
            <a:r>
              <a:rPr lang="en-US" altLang="zh-TW" sz="2000" dirty="0" err="1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RefWorks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，</a:t>
            </a:r>
            <a:endParaRPr lang="en-US" altLang="zh-TW" sz="2000" dirty="0" smtClean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不用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點選匯入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。</a:t>
            </a:r>
            <a:endParaRPr lang="en-US" altLang="zh-TW" sz="2000" dirty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33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89300"/>
            <a:ext cx="5562600" cy="306705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1690688"/>
            <a:ext cx="4229100" cy="221932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4662488"/>
            <a:ext cx="2933700" cy="1514475"/>
          </a:xfrm>
          <a:prstGeom prst="rect">
            <a:avLst/>
          </a:prstGeom>
        </p:spPr>
      </p:pic>
      <p:cxnSp>
        <p:nvCxnSpPr>
          <p:cNvPr id="11" name="弧形接點 10"/>
          <p:cNvCxnSpPr/>
          <p:nvPr/>
        </p:nvCxnSpPr>
        <p:spPr>
          <a:xfrm flipV="1">
            <a:off x="5073161" y="3516923"/>
            <a:ext cx="4431324" cy="26515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弧形接點 12"/>
          <p:cNvCxnSpPr/>
          <p:nvPr/>
        </p:nvCxnSpPr>
        <p:spPr>
          <a:xfrm rot="5400000">
            <a:off x="8249583" y="4214526"/>
            <a:ext cx="1911928" cy="86164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25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新增書目資料：資料庫匯入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-15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Google Scholar</a:t>
            </a:r>
            <a:endParaRPr lang="en-US" altLang="zh-TW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可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直轉</a:t>
            </a:r>
            <a:r>
              <a:rPr lang="en-US" altLang="zh-TW" sz="2000" dirty="0" err="1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RefWorks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，</a:t>
            </a:r>
            <a:endParaRPr lang="en-US" altLang="zh-TW" sz="2000" dirty="0" smtClean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不用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點選匯入。</a:t>
            </a:r>
            <a:endParaRPr lang="en-US" altLang="zh-TW" sz="2000" dirty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34" y="1542026"/>
            <a:ext cx="3678931" cy="1080000"/>
          </a:xfrm>
          <a:prstGeom prst="rect">
            <a:avLst/>
          </a:prstGeom>
        </p:spPr>
      </p:pic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34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24" y="2756963"/>
            <a:ext cx="2229613" cy="342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92" y="2756963"/>
            <a:ext cx="5749208" cy="3420000"/>
          </a:xfrm>
          <a:prstGeom prst="rect">
            <a:avLst/>
          </a:prstGeom>
        </p:spPr>
      </p:pic>
      <p:cxnSp>
        <p:nvCxnSpPr>
          <p:cNvPr id="12" name="弧形接點 11"/>
          <p:cNvCxnSpPr/>
          <p:nvPr/>
        </p:nvCxnSpPr>
        <p:spPr>
          <a:xfrm flipV="1">
            <a:off x="4712676" y="5169877"/>
            <a:ext cx="891916" cy="70477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弧形接點 13"/>
          <p:cNvCxnSpPr/>
          <p:nvPr/>
        </p:nvCxnSpPr>
        <p:spPr>
          <a:xfrm rot="16200000" flipH="1">
            <a:off x="6044069" y="5358272"/>
            <a:ext cx="367890" cy="32798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弧形接點 17"/>
          <p:cNvCxnSpPr/>
          <p:nvPr/>
        </p:nvCxnSpPr>
        <p:spPr>
          <a:xfrm flipV="1">
            <a:off x="7473461" y="5706213"/>
            <a:ext cx="2189288" cy="134936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76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新增書目資料：資料庫匯入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-16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Google Scholar</a:t>
            </a:r>
            <a:endParaRPr lang="en-US" altLang="zh-TW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可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直轉</a:t>
            </a:r>
            <a:r>
              <a:rPr lang="en-US" altLang="zh-TW" sz="2000" dirty="0" err="1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RefWorks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，</a:t>
            </a:r>
            <a:endParaRPr lang="en-US" altLang="zh-TW" sz="2000" dirty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不用點選匯入。</a:t>
            </a:r>
            <a:endParaRPr lang="en-US" altLang="zh-TW" sz="2000" dirty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35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776" y="1825625"/>
            <a:ext cx="4678448" cy="180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074" y="3836963"/>
            <a:ext cx="4892726" cy="2340000"/>
          </a:xfrm>
          <a:prstGeom prst="rect">
            <a:avLst/>
          </a:prstGeom>
        </p:spPr>
      </p:pic>
      <p:cxnSp>
        <p:nvCxnSpPr>
          <p:cNvPr id="9" name="弧形接點 8"/>
          <p:cNvCxnSpPr/>
          <p:nvPr/>
        </p:nvCxnSpPr>
        <p:spPr>
          <a:xfrm>
            <a:off x="4950069" y="3024554"/>
            <a:ext cx="3485155" cy="189913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63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新增書目資料：資料庫匯入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-17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Google Scholar</a:t>
            </a:r>
            <a:endParaRPr lang="en-US" altLang="zh-TW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可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直轉</a:t>
            </a:r>
            <a:r>
              <a:rPr lang="en-US" altLang="zh-TW" sz="2000" dirty="0" err="1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RefWorks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，</a:t>
            </a:r>
            <a:endParaRPr lang="en-US" altLang="zh-TW" sz="2000" dirty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不用點選匯入。</a:t>
            </a:r>
            <a:endParaRPr lang="en-US" altLang="zh-TW" sz="2000" dirty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36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32150"/>
            <a:ext cx="5553075" cy="31242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25" y="1820069"/>
            <a:ext cx="3838575" cy="21812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00" y="4643438"/>
            <a:ext cx="2857500" cy="1533525"/>
          </a:xfrm>
          <a:prstGeom prst="rect">
            <a:avLst/>
          </a:prstGeom>
        </p:spPr>
      </p:pic>
      <p:cxnSp>
        <p:nvCxnSpPr>
          <p:cNvPr id="10" name="弧形接點 9"/>
          <p:cNvCxnSpPr/>
          <p:nvPr/>
        </p:nvCxnSpPr>
        <p:spPr>
          <a:xfrm flipV="1">
            <a:off x="5073162" y="3710354"/>
            <a:ext cx="4607169" cy="67700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弧形接點 12"/>
          <p:cNvCxnSpPr/>
          <p:nvPr/>
        </p:nvCxnSpPr>
        <p:spPr>
          <a:xfrm rot="5400000">
            <a:off x="8436220" y="4163160"/>
            <a:ext cx="1679332" cy="114300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58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：網路文章匯入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748650" cy="3492000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37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206777"/>
            <a:ext cx="3616402" cy="1152000"/>
          </a:xfrm>
          <a:prstGeom prst="rect">
            <a:avLst/>
          </a:prstGeom>
        </p:spPr>
      </p:pic>
      <p:cxnSp>
        <p:nvCxnSpPr>
          <p:cNvPr id="10" name="弧形接點 9"/>
          <p:cNvCxnSpPr/>
          <p:nvPr/>
        </p:nvCxnSpPr>
        <p:spPr>
          <a:xfrm rot="5400000">
            <a:off x="1154651" y="5125039"/>
            <a:ext cx="1165412" cy="412376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弧形接點 11"/>
          <p:cNvCxnSpPr/>
          <p:nvPr/>
        </p:nvCxnSpPr>
        <p:spPr>
          <a:xfrm rot="16200000" flipH="1">
            <a:off x="370290" y="2801521"/>
            <a:ext cx="2310341" cy="83616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圖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60" y="2298700"/>
            <a:ext cx="2724150" cy="4057650"/>
          </a:xfrm>
          <a:prstGeom prst="rect">
            <a:avLst/>
          </a:prstGeom>
        </p:spPr>
      </p:pic>
      <p:cxnSp>
        <p:nvCxnSpPr>
          <p:cNvPr id="28" name="弧形接點 27"/>
          <p:cNvCxnSpPr/>
          <p:nvPr/>
        </p:nvCxnSpPr>
        <p:spPr>
          <a:xfrm flipV="1">
            <a:off x="2427303" y="6078071"/>
            <a:ext cx="3211497" cy="896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弧形接點 31"/>
          <p:cNvCxnSpPr/>
          <p:nvPr/>
        </p:nvCxnSpPr>
        <p:spPr>
          <a:xfrm rot="5400000" flipH="1" flipV="1">
            <a:off x="5081264" y="4146162"/>
            <a:ext cx="3268175" cy="26736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52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新增書目資料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：網路文章匯入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2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38</a:t>
            </a:fld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7805533" cy="5040000"/>
          </a:xfrm>
          <a:prstGeom prst="rect">
            <a:avLst/>
          </a:prstGeom>
        </p:spPr>
      </p:pic>
      <p:cxnSp>
        <p:nvCxnSpPr>
          <p:cNvPr id="14" name="弧形接點 13"/>
          <p:cNvCxnSpPr/>
          <p:nvPr/>
        </p:nvCxnSpPr>
        <p:spPr>
          <a:xfrm rot="16200000" flipH="1">
            <a:off x="3230987" y="1955174"/>
            <a:ext cx="4539957" cy="447679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008" y="3476350"/>
            <a:ext cx="2988384" cy="2880000"/>
          </a:xfrm>
          <a:prstGeom prst="rect">
            <a:avLst/>
          </a:prstGeom>
        </p:spPr>
      </p:pic>
      <p:cxnSp>
        <p:nvCxnSpPr>
          <p:cNvPr id="25" name="弧形接點 24"/>
          <p:cNvCxnSpPr/>
          <p:nvPr/>
        </p:nvCxnSpPr>
        <p:spPr>
          <a:xfrm flipV="1">
            <a:off x="8585118" y="5987562"/>
            <a:ext cx="779506" cy="61075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91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資料夾分類：資料夾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</a:t>
            </a:r>
            <a:endParaRPr lang="zh-TW" altLang="en-US" dirty="0">
              <a:latin typeface="華康新特明體" panose="02020909000000000000" pitchFamily="49" charset="-12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>
              <a:latin typeface="Comic Sans MS" panose="030F0702030302020204" pitchFamily="66" charset="0"/>
              <a:ea typeface="文鼎中粗隸" panose="02010609010101010101" pitchFamily="49" charset="-120"/>
            </a:endParaRPr>
          </a:p>
          <a:p>
            <a:endParaRPr lang="en-US" altLang="zh-TW" dirty="0" smtClean="0">
              <a:latin typeface="Comic Sans MS" panose="030F0702030302020204" pitchFamily="66" charset="0"/>
              <a:ea typeface="文鼎中粗隸" panose="02010609010101010101" pitchFamily="49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39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4"/>
            <a:ext cx="2009775" cy="336232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825624"/>
            <a:ext cx="2038350" cy="39243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75" y="1825624"/>
            <a:ext cx="5610225" cy="2057400"/>
          </a:xfrm>
          <a:prstGeom prst="rect">
            <a:avLst/>
          </a:prstGeom>
        </p:spPr>
      </p:pic>
      <p:cxnSp>
        <p:nvCxnSpPr>
          <p:cNvPr id="13" name="弧形接點 12"/>
          <p:cNvCxnSpPr/>
          <p:nvPr/>
        </p:nvCxnSpPr>
        <p:spPr>
          <a:xfrm>
            <a:off x="2847975" y="4311222"/>
            <a:ext cx="428625" cy="29594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弧形接點 14"/>
          <p:cNvCxnSpPr/>
          <p:nvPr/>
        </p:nvCxnSpPr>
        <p:spPr>
          <a:xfrm rot="5400000" flipH="1" flipV="1">
            <a:off x="4600026" y="3190082"/>
            <a:ext cx="1406769" cy="138588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弧形接點 19"/>
          <p:cNvCxnSpPr/>
          <p:nvPr/>
        </p:nvCxnSpPr>
        <p:spPr>
          <a:xfrm>
            <a:off x="6989885" y="2927838"/>
            <a:ext cx="2992315" cy="65362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01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建立帳號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連線</a:t>
            </a:r>
            <a:r>
              <a:rPr lang="zh-TW" altLang="en-US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至</a:t>
            </a:r>
            <a:r>
              <a:rPr lang="en-US" altLang="zh-TW" dirty="0" err="1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RefWorks</a:t>
            </a:r>
            <a:r>
              <a:rPr lang="en-US" altLang="zh-TW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 </a:t>
            </a:r>
            <a:r>
              <a:rPr lang="zh-TW" altLang="en-US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：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/>
            </a:r>
            <a:b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</a:b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佛光大學圖書館首頁→整合查詢系統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→登入（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單一簽入帳密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→電子資料庫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→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RefWorks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書目管理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  <a:hlinkClick r:id="rId2"/>
              </a:rPr>
              <a:t>軟體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FF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舊</a:t>
            </a:r>
            <a:r>
              <a:rPr lang="zh-TW" altLang="en-US" sz="2000" dirty="0">
                <a:solidFill>
                  <a:srgbClr val="FF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戶轉換請跳過</a:t>
            </a:r>
            <a:r>
              <a:rPr lang="en-US" altLang="zh-TW" sz="2000" dirty="0">
                <a:solidFill>
                  <a:srgbClr val="FF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p.7-10</a:t>
            </a:r>
            <a:r>
              <a:rPr lang="zh-TW" altLang="en-US" sz="2000" dirty="0">
                <a:solidFill>
                  <a:srgbClr val="FF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。（即</a:t>
            </a:r>
            <a:r>
              <a:rPr lang="en-US" altLang="zh-TW" sz="2000" dirty="0">
                <a:solidFill>
                  <a:srgbClr val="FF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p.6</a:t>
            </a:r>
            <a:r>
              <a:rPr lang="zh-TW" altLang="en-US" sz="2000" dirty="0">
                <a:solidFill>
                  <a:srgbClr val="FF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後直接從</a:t>
            </a:r>
            <a:r>
              <a:rPr lang="en-US" altLang="zh-TW" sz="2000" dirty="0">
                <a:solidFill>
                  <a:srgbClr val="FF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p.11</a:t>
            </a:r>
            <a:r>
              <a:rPr lang="zh-TW" altLang="en-US" sz="2000" dirty="0">
                <a:solidFill>
                  <a:srgbClr val="FF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開始看）</a:t>
            </a:r>
          </a:p>
          <a:p>
            <a:pPr marL="0" indent="0">
              <a:buNone/>
            </a:pPr>
            <a:r>
              <a:rPr lang="zh-TW" altLang="en-US" sz="2000" dirty="0">
                <a:solidFill>
                  <a:srgbClr val="FF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FF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</a:t>
            </a:r>
            <a:r>
              <a:rPr lang="zh-TW" altLang="en-US" sz="2000" dirty="0">
                <a:solidFill>
                  <a:srgbClr val="FF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戶建檔請跳過</a:t>
            </a:r>
            <a:r>
              <a:rPr lang="en-US" altLang="zh-TW" sz="2000" dirty="0">
                <a:solidFill>
                  <a:srgbClr val="FF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p.5-6</a:t>
            </a:r>
            <a:r>
              <a:rPr lang="zh-TW" altLang="en-US" sz="2000" dirty="0">
                <a:solidFill>
                  <a:srgbClr val="FF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。（即</a:t>
            </a:r>
            <a:r>
              <a:rPr lang="en-US" altLang="zh-TW" sz="2000" dirty="0">
                <a:solidFill>
                  <a:srgbClr val="FF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p.4</a:t>
            </a:r>
            <a:r>
              <a:rPr lang="zh-TW" altLang="en-US" sz="2000" dirty="0">
                <a:solidFill>
                  <a:srgbClr val="FF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後直接從</a:t>
            </a:r>
            <a:r>
              <a:rPr lang="en-US" altLang="zh-TW" sz="2000" dirty="0">
                <a:solidFill>
                  <a:srgbClr val="FF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p.7</a:t>
            </a:r>
            <a:r>
              <a:rPr lang="zh-TW" altLang="en-US" sz="2000" dirty="0">
                <a:solidFill>
                  <a:srgbClr val="FF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開始看）</a:t>
            </a:r>
          </a:p>
          <a:p>
            <a:pPr marL="0" indent="0">
              <a:buNone/>
            </a:pPr>
            <a:endParaRPr lang="en-US" altLang="zh-TW" sz="2000" dirty="0" smtClean="0">
              <a:solidFill>
                <a:srgbClr val="FF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72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資料夾分類：資料夾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2</a:t>
            </a:r>
            <a:endParaRPr lang="zh-TW" altLang="en-US" dirty="0">
              <a:latin typeface="華康新特明體" panose="02020909000000000000" pitchFamily="49" charset="-12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>
              <a:latin typeface="Comic Sans MS" panose="030F0702030302020204" pitchFamily="66" charset="0"/>
              <a:ea typeface="文鼎中粗隸" panose="02010609010101010101" pitchFamily="49" charset="-120"/>
            </a:endParaRPr>
          </a:p>
          <a:p>
            <a:endParaRPr lang="en-US" altLang="zh-TW" dirty="0" smtClean="0">
              <a:latin typeface="Comic Sans MS" panose="030F0702030302020204" pitchFamily="66" charset="0"/>
              <a:ea typeface="文鼎中粗隸" panose="02010609010101010101" pitchFamily="49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40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74" y="1690688"/>
            <a:ext cx="5010612" cy="396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26" y="2216963"/>
            <a:ext cx="4038774" cy="396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908328" cy="3960000"/>
          </a:xfrm>
          <a:prstGeom prst="rect">
            <a:avLst/>
          </a:prstGeom>
        </p:spPr>
      </p:pic>
      <p:cxnSp>
        <p:nvCxnSpPr>
          <p:cNvPr id="9" name="弧形接點 8"/>
          <p:cNvCxnSpPr/>
          <p:nvPr/>
        </p:nvCxnSpPr>
        <p:spPr>
          <a:xfrm>
            <a:off x="2233246" y="4818185"/>
            <a:ext cx="1151792" cy="3516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弧形接點 11"/>
          <p:cNvCxnSpPr/>
          <p:nvPr/>
        </p:nvCxnSpPr>
        <p:spPr>
          <a:xfrm rot="5400000" flipH="1" flipV="1">
            <a:off x="2202474" y="3380643"/>
            <a:ext cx="2567352" cy="6154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弧形接點 19"/>
          <p:cNvCxnSpPr/>
          <p:nvPr/>
        </p:nvCxnSpPr>
        <p:spPr>
          <a:xfrm rot="16200000" flipH="1">
            <a:off x="4492869" y="2277209"/>
            <a:ext cx="536333" cy="23739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弧形接點 22"/>
          <p:cNvCxnSpPr/>
          <p:nvPr/>
        </p:nvCxnSpPr>
        <p:spPr>
          <a:xfrm rot="10800000" flipV="1">
            <a:off x="4141178" y="3055816"/>
            <a:ext cx="478031" cy="19733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弧形接點 36"/>
          <p:cNvCxnSpPr/>
          <p:nvPr/>
        </p:nvCxnSpPr>
        <p:spPr>
          <a:xfrm>
            <a:off x="4440060" y="3362362"/>
            <a:ext cx="3174078" cy="121635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47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資料夾分類：資料夾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-3</a:t>
            </a:r>
            <a:endParaRPr lang="zh-TW" altLang="en-US" dirty="0">
              <a:latin typeface="華康新特明體" panose="02020909000000000000" pitchFamily="49" charset="-12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>
              <a:latin typeface="Comic Sans MS" panose="030F0702030302020204" pitchFamily="66" charset="0"/>
              <a:ea typeface="文鼎中粗隸" panose="02010609010101010101" pitchFamily="49" charset="-120"/>
            </a:endParaRPr>
          </a:p>
          <a:p>
            <a:endParaRPr lang="en-US" altLang="zh-TW" dirty="0" smtClean="0">
              <a:latin typeface="Comic Sans MS" panose="030F0702030302020204" pitchFamily="66" charset="0"/>
              <a:ea typeface="文鼎中粗隸" panose="02010609010101010101" pitchFamily="49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41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349303" cy="262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50" y="3548963"/>
            <a:ext cx="5091350" cy="2628000"/>
          </a:xfrm>
          <a:prstGeom prst="rect">
            <a:avLst/>
          </a:prstGeom>
        </p:spPr>
      </p:pic>
      <p:cxnSp>
        <p:nvCxnSpPr>
          <p:cNvPr id="9" name="弧形接點 8"/>
          <p:cNvCxnSpPr/>
          <p:nvPr/>
        </p:nvCxnSpPr>
        <p:spPr>
          <a:xfrm rot="5400000">
            <a:off x="1590343" y="2064083"/>
            <a:ext cx="1179064" cy="70215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弧形接點 24"/>
          <p:cNvCxnSpPr/>
          <p:nvPr/>
        </p:nvCxnSpPr>
        <p:spPr>
          <a:xfrm>
            <a:off x="1509892" y="3139627"/>
            <a:ext cx="4934870" cy="149391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04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資料夾分類：標籤</a:t>
            </a:r>
            <a:endParaRPr lang="zh-TW" altLang="en-US" dirty="0">
              <a:latin typeface="華康新特明體" panose="02020909000000000000" pitchFamily="49" charset="-12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>
              <a:latin typeface="Comic Sans MS" panose="030F0702030302020204" pitchFamily="66" charset="0"/>
              <a:ea typeface="文鼎中粗隸" panose="02010609010101010101" pitchFamily="49" charset="-120"/>
            </a:endParaRPr>
          </a:p>
          <a:p>
            <a:endParaRPr lang="en-US" altLang="zh-TW" dirty="0" smtClean="0">
              <a:latin typeface="Comic Sans MS" panose="030F0702030302020204" pitchFamily="66" charset="0"/>
              <a:ea typeface="文鼎中粗隸" panose="02010609010101010101" pitchFamily="49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42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49" y="1361413"/>
            <a:ext cx="5262903" cy="306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38" y="4556350"/>
            <a:ext cx="6696613" cy="1800000"/>
          </a:xfrm>
          <a:prstGeom prst="rect">
            <a:avLst/>
          </a:prstGeom>
        </p:spPr>
      </p:pic>
      <p:cxnSp>
        <p:nvCxnSpPr>
          <p:cNvPr id="14" name="弧形接點 13"/>
          <p:cNvCxnSpPr/>
          <p:nvPr/>
        </p:nvCxnSpPr>
        <p:spPr>
          <a:xfrm rot="16200000" flipV="1">
            <a:off x="487972" y="3477359"/>
            <a:ext cx="1178170" cy="967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弧形接點 15"/>
          <p:cNvCxnSpPr/>
          <p:nvPr/>
        </p:nvCxnSpPr>
        <p:spPr>
          <a:xfrm flipV="1">
            <a:off x="1222129" y="1690686"/>
            <a:ext cx="2751997" cy="106130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弧形接點 20"/>
          <p:cNvCxnSpPr/>
          <p:nvPr/>
        </p:nvCxnSpPr>
        <p:spPr>
          <a:xfrm rot="5400000">
            <a:off x="3864870" y="1887863"/>
            <a:ext cx="690365" cy="29601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弧形接點 22"/>
          <p:cNvCxnSpPr/>
          <p:nvPr/>
        </p:nvCxnSpPr>
        <p:spPr>
          <a:xfrm>
            <a:off x="4062049" y="2751997"/>
            <a:ext cx="597689" cy="49903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弧形接點 27"/>
          <p:cNvCxnSpPr/>
          <p:nvPr/>
        </p:nvCxnSpPr>
        <p:spPr>
          <a:xfrm>
            <a:off x="4853354" y="3420208"/>
            <a:ext cx="4070838" cy="121558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58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引用文獻：簡易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複製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引用前</a:t>
            </a:r>
            <a:endParaRPr lang="en-US" altLang="zh-TW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先檢查文獻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是否缺漏</a:t>
            </a:r>
            <a:endParaRPr lang="en-US" altLang="zh-TW" sz="2000" dirty="0" smtClean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43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84" y="1690688"/>
            <a:ext cx="2552700" cy="264795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4518025"/>
            <a:ext cx="10058400" cy="1093704"/>
          </a:xfrm>
          <a:prstGeom prst="rect">
            <a:avLst/>
          </a:prstGeom>
        </p:spPr>
      </p:pic>
      <p:cxnSp>
        <p:nvCxnSpPr>
          <p:cNvPr id="9" name="弧形接點 8"/>
          <p:cNvCxnSpPr/>
          <p:nvPr/>
        </p:nvCxnSpPr>
        <p:spPr>
          <a:xfrm>
            <a:off x="4475284" y="3807070"/>
            <a:ext cx="2725616" cy="99353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21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引用文獻：簡易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複製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-2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再檢視是否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有重複文獻</a:t>
            </a:r>
            <a:endParaRPr lang="en-US" altLang="zh-TW" dirty="0" smtClean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44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454" y="1362026"/>
            <a:ext cx="2430000" cy="216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10" y="3656963"/>
            <a:ext cx="4342044" cy="252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50" y="2576963"/>
            <a:ext cx="5097350" cy="3600000"/>
          </a:xfrm>
          <a:prstGeom prst="rect">
            <a:avLst/>
          </a:prstGeom>
        </p:spPr>
      </p:pic>
      <p:cxnSp>
        <p:nvCxnSpPr>
          <p:cNvPr id="8" name="弧形接點 7"/>
          <p:cNvCxnSpPr/>
          <p:nvPr/>
        </p:nvCxnSpPr>
        <p:spPr>
          <a:xfrm rot="16200000" flipH="1">
            <a:off x="4238793" y="1466040"/>
            <a:ext cx="375674" cy="343500"/>
          </a:xfrm>
          <a:prstGeom prst="curvedConnector3">
            <a:avLst>
              <a:gd name="adj1" fmla="val -148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弧形接點 16"/>
          <p:cNvCxnSpPr/>
          <p:nvPr/>
        </p:nvCxnSpPr>
        <p:spPr>
          <a:xfrm rot="5400000">
            <a:off x="2460132" y="2275492"/>
            <a:ext cx="1999285" cy="180242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弧形接點 19"/>
          <p:cNvCxnSpPr/>
          <p:nvPr/>
        </p:nvCxnSpPr>
        <p:spPr>
          <a:xfrm>
            <a:off x="2672862" y="4311283"/>
            <a:ext cx="2146592" cy="161473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弧形接點 23"/>
          <p:cNvCxnSpPr/>
          <p:nvPr/>
        </p:nvCxnSpPr>
        <p:spPr>
          <a:xfrm rot="5400000" flipH="1" flipV="1">
            <a:off x="5476651" y="4783742"/>
            <a:ext cx="1303266" cy="77363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弧形接點 28"/>
          <p:cNvCxnSpPr/>
          <p:nvPr/>
        </p:nvCxnSpPr>
        <p:spPr>
          <a:xfrm flipV="1">
            <a:off x="6567110" y="2769577"/>
            <a:ext cx="2238015" cy="141440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弧形接點 30"/>
          <p:cNvCxnSpPr/>
          <p:nvPr/>
        </p:nvCxnSpPr>
        <p:spPr>
          <a:xfrm rot="16200000" flipH="1">
            <a:off x="8876455" y="2958595"/>
            <a:ext cx="773086" cy="62364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28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引用文獻：簡易複製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-3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華康新特明體" panose="02020909000000000000" pitchFamily="49" charset="-120"/>
                <a:ea typeface="華康新特明體" panose="02020909000000000000" pitchFamily="49" charset="-120"/>
              </a:rPr>
              <a:t>選取欲產生文獻資料</a:t>
            </a:r>
            <a:endParaRPr lang="en-US" altLang="zh-TW" sz="2000" dirty="0" smtClean="0">
              <a:solidFill>
                <a:srgbClr val="C00000"/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45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873" y="1825625"/>
            <a:ext cx="5600700" cy="245745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402446"/>
            <a:ext cx="10058400" cy="1774517"/>
          </a:xfrm>
          <a:prstGeom prst="rect">
            <a:avLst/>
          </a:prstGeom>
        </p:spPr>
      </p:pic>
      <p:cxnSp>
        <p:nvCxnSpPr>
          <p:cNvPr id="10" name="弧形接點 9"/>
          <p:cNvCxnSpPr/>
          <p:nvPr/>
        </p:nvCxnSpPr>
        <p:spPr>
          <a:xfrm flipV="1">
            <a:off x="5178672" y="2066192"/>
            <a:ext cx="1371597" cy="94077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弧形接點 14"/>
          <p:cNvCxnSpPr/>
          <p:nvPr/>
        </p:nvCxnSpPr>
        <p:spPr>
          <a:xfrm>
            <a:off x="6699007" y="2235440"/>
            <a:ext cx="545854" cy="479187"/>
          </a:xfrm>
          <a:prstGeom prst="curvedConnector3">
            <a:avLst>
              <a:gd name="adj1" fmla="val 67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弧形接點 23"/>
          <p:cNvCxnSpPr/>
          <p:nvPr/>
        </p:nvCxnSpPr>
        <p:spPr>
          <a:xfrm rot="16200000" flipH="1">
            <a:off x="8840385" y="3346355"/>
            <a:ext cx="1539585" cy="572596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68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引用文獻：進階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應用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（確認版本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 ）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華康新特明體" panose="02020909000000000000" pitchFamily="49" charset="-120"/>
                <a:ea typeface="華康新特明體" panose="02020909000000000000" pitchFamily="49" charset="-120"/>
              </a:rPr>
              <a:t>先確認</a:t>
            </a:r>
            <a:r>
              <a:rPr lang="en-US" altLang="zh-TW" dirty="0" smtClean="0">
                <a:latin typeface="華康新特明體" panose="02020909000000000000" pitchFamily="49" charset="-120"/>
                <a:ea typeface="華康新特明體" panose="02020909000000000000" pitchFamily="49" charset="-120"/>
              </a:rPr>
              <a:t>Word</a:t>
            </a:r>
            <a:r>
              <a:rPr lang="zh-TW" altLang="en-US" dirty="0" smtClean="0">
                <a:latin typeface="華康新特明體" panose="02020909000000000000" pitchFamily="49" charset="-120"/>
                <a:ea typeface="華康新特明體" panose="02020909000000000000" pitchFamily="49" charset="-120"/>
              </a:rPr>
              <a:t>版本</a:t>
            </a:r>
            <a:endParaRPr lang="en-US" altLang="zh-TW" sz="2000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開啟</a:t>
            </a:r>
            <a:r>
              <a:rPr lang="en-US" altLang="zh-TW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</a:p>
          <a:p>
            <a:pPr marL="0" indent="0">
              <a:buNone/>
            </a:pPr>
            <a:r>
              <a:rPr lang="en-US" altLang="zh-TW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→</a:t>
            </a:r>
            <a:r>
              <a:rPr lang="zh-TW" altLang="en-US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檔案</a:t>
            </a:r>
            <a:endParaRPr lang="en-US" altLang="zh-TW" sz="2000" dirty="0" smtClean="0">
              <a:solidFill>
                <a:srgbClr val="C00000"/>
              </a:solidFill>
              <a:latin typeface="華康新特明體" panose="02020909000000000000" pitchFamily="49" charset="-12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en-US" altLang="zh-TW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→</a:t>
            </a:r>
            <a:r>
              <a:rPr lang="zh-TW" altLang="en-US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帳戶</a:t>
            </a:r>
            <a:endParaRPr lang="en-US" altLang="zh-TW" sz="2000" dirty="0" smtClean="0">
              <a:solidFill>
                <a:srgbClr val="C00000"/>
              </a:solidFill>
              <a:latin typeface="華康新特明體" panose="02020909000000000000" pitchFamily="49" charset="-12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en-US" altLang="zh-TW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→</a:t>
            </a:r>
            <a:r>
              <a:rPr lang="zh-TW" altLang="en-US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關於</a:t>
            </a:r>
            <a:r>
              <a:rPr lang="en-US" altLang="zh-TW" sz="20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  <a:endParaRPr lang="en-US" altLang="zh-TW" sz="2000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endParaRPr lang="en-US" altLang="zh-TW" sz="2000" dirty="0" smtClean="0">
              <a:solidFill>
                <a:srgbClr val="C00000"/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46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12" y="2036350"/>
            <a:ext cx="6923388" cy="4320000"/>
          </a:xfrm>
          <a:prstGeom prst="rect">
            <a:avLst/>
          </a:prstGeom>
        </p:spPr>
      </p:pic>
      <p:cxnSp>
        <p:nvCxnSpPr>
          <p:cNvPr id="11" name="弧形接點 10"/>
          <p:cNvCxnSpPr/>
          <p:nvPr/>
        </p:nvCxnSpPr>
        <p:spPr>
          <a:xfrm flipV="1">
            <a:off x="4967656" y="4826977"/>
            <a:ext cx="4422529" cy="31015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弧形接點 12"/>
          <p:cNvCxnSpPr/>
          <p:nvPr/>
        </p:nvCxnSpPr>
        <p:spPr>
          <a:xfrm rot="5400000">
            <a:off x="9351831" y="5175483"/>
            <a:ext cx="445987" cy="36927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87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引用文獻：進階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應用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-2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確認版本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-2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 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華康新特明體" panose="02020909000000000000" pitchFamily="49" charset="-120"/>
                <a:ea typeface="華康新特明體" panose="02020909000000000000" pitchFamily="49" charset="-120"/>
              </a:rPr>
              <a:t>再確認</a:t>
            </a:r>
            <a:r>
              <a:rPr lang="zh-TW" altLang="en-US" dirty="0" smtClean="0">
                <a:latin typeface="華康新特明體" panose="02020909000000000000" pitchFamily="49" charset="-120"/>
                <a:ea typeface="華康新特明體" panose="02020909000000000000" pitchFamily="49" charset="-120"/>
              </a:rPr>
              <a:t>作業系統</a:t>
            </a:r>
            <a:endParaRPr lang="en-US" altLang="zh-TW" dirty="0" smtClean="0"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  <a:p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符合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表中</a:t>
            </a:r>
            <a:r>
              <a:rPr lang="en-US" altLang="zh-TW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RCM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者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，請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跳過</a:t>
            </a:r>
            <a:r>
              <a:rPr lang="en-US" altLang="zh-TW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p.48-54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。</a:t>
            </a:r>
            <a:endParaRPr lang="en-US" altLang="zh-TW" sz="2000" dirty="0" smtClean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（即</a:t>
            </a:r>
            <a:r>
              <a:rPr lang="en-US" altLang="zh-TW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p.47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後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直接從</a:t>
            </a:r>
            <a:r>
              <a:rPr lang="en-US" altLang="zh-TW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p.55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開始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看）</a:t>
            </a:r>
            <a:endParaRPr lang="en-US" altLang="zh-TW" sz="2000" dirty="0" smtClean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版本較舊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者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，</a:t>
            </a:r>
            <a:r>
              <a:rPr lang="en-US" altLang="zh-TW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p.55-60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不用看。</a:t>
            </a:r>
            <a:endParaRPr lang="en-US" altLang="zh-TW" sz="2000" dirty="0" smtClean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即</a:t>
            </a:r>
            <a:r>
              <a:rPr lang="en-US" altLang="zh-TW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p.47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後直接看</a:t>
            </a:r>
            <a:r>
              <a:rPr lang="en-US" altLang="zh-TW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p.49-54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開始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看）</a:t>
            </a:r>
            <a:endParaRPr lang="en-US" altLang="zh-TW" sz="2000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endParaRPr lang="en-US" altLang="zh-TW" sz="2000" dirty="0" smtClean="0">
              <a:solidFill>
                <a:srgbClr val="C00000"/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47</a:t>
            </a:fld>
            <a:endParaRPr lang="zh-TW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381214"/>
              </p:ext>
            </p:extLst>
          </p:nvPr>
        </p:nvGraphicFramePr>
        <p:xfrm>
          <a:off x="5251937" y="2259437"/>
          <a:ext cx="5503986" cy="1676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49931">
                  <a:extLst>
                    <a:ext uri="{9D8B030D-6E8A-4147-A177-3AD203B41FA5}">
                      <a16:colId xmlns:a16="http://schemas.microsoft.com/office/drawing/2014/main" val="2910082278"/>
                    </a:ext>
                  </a:extLst>
                </a:gridCol>
                <a:gridCol w="3254055">
                  <a:extLst>
                    <a:ext uri="{9D8B030D-6E8A-4147-A177-3AD203B41FA5}">
                      <a16:colId xmlns:a16="http://schemas.microsoft.com/office/drawing/2014/main" val="1557151627"/>
                    </a:ext>
                  </a:extLst>
                </a:gridCol>
              </a:tblGrid>
              <a:tr h="28111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1" dirty="0" smtClean="0">
                          <a:solidFill>
                            <a:srgbClr val="000000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Windows 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991062"/>
                  </a:ext>
                </a:extLst>
              </a:tr>
              <a:tr h="281115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Word 2010 and 2013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err="1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WnC</a:t>
                      </a:r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 4.6.241 for Windows</a:t>
                      </a:r>
                      <a:endParaRPr lang="zh-TW" altLang="en-US" sz="1600" dirty="0" smtClean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307066"/>
                  </a:ext>
                </a:extLst>
              </a:tr>
              <a:tr h="281115">
                <a:tc>
                  <a:txBody>
                    <a:bodyPr/>
                    <a:lstStyle/>
                    <a:p>
                      <a:r>
                        <a:rPr lang="en-US" altLang="zh-TW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dobe Devanagari" panose="02040503050201020203" pitchFamily="18" charset="0"/>
                          <a:ea typeface="+mn-ea"/>
                          <a:cs typeface="Adobe Devanagari" panose="02040503050201020203" pitchFamily="18" charset="0"/>
                        </a:rPr>
                        <a:t>Word 2016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 err="1" smtClean="0"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WnC</a:t>
                      </a:r>
                      <a:r>
                        <a:rPr lang="en-US" sz="1600" dirty="0" smtClean="0"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 4.6.241 for Windows - OR -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RCM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64008"/>
                  </a:ext>
                </a:extLst>
              </a:tr>
              <a:tr h="281115">
                <a:tc>
                  <a:txBody>
                    <a:bodyPr/>
                    <a:lstStyle/>
                    <a:p>
                      <a:r>
                        <a:rPr lang="en-US" altLang="zh-TW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dobe Devanagari" panose="02040503050201020203" pitchFamily="18" charset="0"/>
                          <a:ea typeface="+mn-ea"/>
                          <a:cs typeface="Adobe Devanagari" panose="02040503050201020203" pitchFamily="18" charset="0"/>
                        </a:rPr>
                        <a:t>Word 2019 and online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>
                          <a:solidFill>
                            <a:srgbClr val="FF0000"/>
                          </a:solidFill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RCM</a:t>
                      </a:r>
                      <a:endParaRPr lang="zh-TW" altLang="en-US" sz="1600" b="1" dirty="0">
                        <a:solidFill>
                          <a:srgbClr val="FF0000"/>
                        </a:solidFill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095489"/>
                  </a:ext>
                </a:extLst>
              </a:tr>
              <a:tr h="281115">
                <a:tc>
                  <a:txBody>
                    <a:bodyPr/>
                    <a:lstStyle/>
                    <a:p>
                      <a:r>
                        <a:rPr lang="en-US" altLang="zh-TW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dobe Devanagari" panose="02040503050201020203" pitchFamily="18" charset="0"/>
                          <a:ea typeface="+mn-ea"/>
                          <a:cs typeface="Adobe Devanagari" panose="02040503050201020203" pitchFamily="18" charset="0"/>
                        </a:rPr>
                        <a:t>Google Docs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RefWorks for Google Docs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205865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424150"/>
              </p:ext>
            </p:extLst>
          </p:nvPr>
        </p:nvGraphicFramePr>
        <p:xfrm>
          <a:off x="4654060" y="4070774"/>
          <a:ext cx="6699740" cy="210618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35645">
                  <a:extLst>
                    <a:ext uri="{9D8B030D-6E8A-4147-A177-3AD203B41FA5}">
                      <a16:colId xmlns:a16="http://schemas.microsoft.com/office/drawing/2014/main" val="2910082278"/>
                    </a:ext>
                  </a:extLst>
                </a:gridCol>
                <a:gridCol w="4064095">
                  <a:extLst>
                    <a:ext uri="{9D8B030D-6E8A-4147-A177-3AD203B41FA5}">
                      <a16:colId xmlns:a16="http://schemas.microsoft.com/office/drawing/2014/main" val="1557151627"/>
                    </a:ext>
                  </a:extLst>
                </a:gridCol>
              </a:tblGrid>
              <a:tr h="24900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1" dirty="0" smtClean="0">
                          <a:solidFill>
                            <a:srgbClr val="000000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Windows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991062"/>
                  </a:ext>
                </a:extLst>
              </a:tr>
              <a:tr h="249005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Word 2010 and 2013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err="1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WnC</a:t>
                      </a:r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 4.6.241 for Windows</a:t>
                      </a:r>
                      <a:endParaRPr lang="zh-TW" altLang="en-US" sz="1600" dirty="0" smtClean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307066"/>
                  </a:ext>
                </a:extLst>
              </a:tr>
              <a:tr h="429789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Word 2016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 err="1" smtClean="0"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WnC</a:t>
                      </a:r>
                      <a:r>
                        <a:rPr lang="en-US" sz="1600" dirty="0" smtClean="0"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 4.6.241 and later for Windows – OR –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RCM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64008"/>
                  </a:ext>
                </a:extLst>
              </a:tr>
              <a:tr h="249005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Word 2019 or online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>
                          <a:solidFill>
                            <a:srgbClr val="FF0000"/>
                          </a:solidFill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RCM</a:t>
                      </a:r>
                      <a:endParaRPr lang="zh-TW" altLang="en-US" sz="1600" b="1" dirty="0">
                        <a:solidFill>
                          <a:srgbClr val="FF0000"/>
                        </a:solidFill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095489"/>
                  </a:ext>
                </a:extLst>
              </a:tr>
              <a:tr h="249005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Google Docs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RefWorks for Google Docs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205865"/>
                  </a:ext>
                </a:extLst>
              </a:tr>
              <a:tr h="249005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Hangul 2014, 2018 or 2020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RCM Hangul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694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53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引用文獻：進階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應用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-3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確認版本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-3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 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華康新特明體" panose="02020909000000000000" pitchFamily="49" charset="-120"/>
                <a:ea typeface="華康新特明體" panose="02020909000000000000" pitchFamily="49" charset="-120"/>
              </a:rPr>
              <a:t>再確認作業系統</a:t>
            </a:r>
            <a:endParaRPr lang="en-US" altLang="zh-TW" dirty="0"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  <a:p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符合表中</a:t>
            </a:r>
            <a:r>
              <a:rPr lang="en-US" altLang="zh-TW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RCM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者，請跳過</a:t>
            </a:r>
            <a:r>
              <a:rPr lang="en-US" altLang="zh-TW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p.49-54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。</a:t>
            </a:r>
            <a:endParaRPr lang="en-US" altLang="zh-TW" sz="2000" dirty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（即</a:t>
            </a:r>
            <a:r>
              <a:rPr lang="en-US" altLang="zh-TW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p.48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後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直接從</a:t>
            </a:r>
            <a:r>
              <a:rPr lang="en-US" altLang="zh-TW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p.55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開始看）</a:t>
            </a:r>
            <a:endParaRPr lang="en-US" altLang="zh-TW" sz="2000" dirty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版本較舊者，</a:t>
            </a:r>
            <a:r>
              <a:rPr lang="en-US" altLang="zh-TW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p.55-60</a:t>
            </a: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不用看。</a:t>
            </a:r>
            <a:endParaRPr lang="en-US" altLang="zh-TW" sz="2000" dirty="0">
              <a:solidFill>
                <a:srgbClr val="C00000"/>
              </a:solidFill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　（即</a:t>
            </a:r>
            <a:r>
              <a:rPr lang="en-US" altLang="zh-TW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p.48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後接續看到</a:t>
            </a:r>
            <a:r>
              <a:rPr lang="en-US" altLang="zh-TW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p.54</a:t>
            </a:r>
            <a:r>
              <a:rPr lang="zh-TW" altLang="en-US" sz="2000" dirty="0" smtClean="0">
                <a:solidFill>
                  <a:srgbClr val="C00000"/>
                </a:solidFill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en-US" altLang="zh-TW" sz="2000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48</a:t>
            </a:fld>
            <a:endParaRPr lang="zh-TW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105654"/>
              </p:ext>
            </p:extLst>
          </p:nvPr>
        </p:nvGraphicFramePr>
        <p:xfrm>
          <a:off x="5769454" y="1822076"/>
          <a:ext cx="5584346" cy="1341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37735">
                  <a:extLst>
                    <a:ext uri="{9D8B030D-6E8A-4147-A177-3AD203B41FA5}">
                      <a16:colId xmlns:a16="http://schemas.microsoft.com/office/drawing/2014/main" val="2910082278"/>
                    </a:ext>
                  </a:extLst>
                </a:gridCol>
                <a:gridCol w="3146611">
                  <a:extLst>
                    <a:ext uri="{9D8B030D-6E8A-4147-A177-3AD203B41FA5}">
                      <a16:colId xmlns:a16="http://schemas.microsoft.com/office/drawing/2014/main" val="1557151627"/>
                    </a:ext>
                  </a:extLst>
                </a:gridCol>
              </a:tblGrid>
              <a:tr h="28111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1" dirty="0" err="1" smtClean="0">
                          <a:solidFill>
                            <a:srgbClr val="000000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MacOS</a:t>
                      </a:r>
                      <a:r>
                        <a:rPr lang="en-US" altLang="zh-TW" sz="1600" b="1" dirty="0" smtClean="0">
                          <a:solidFill>
                            <a:srgbClr val="000000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 X Versions 10.6+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991062"/>
                  </a:ext>
                </a:extLst>
              </a:tr>
              <a:tr h="281115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Word 2008 and 2011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err="1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WnC</a:t>
                      </a:r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 4.5 1725 for Mac</a:t>
                      </a:r>
                      <a:endParaRPr lang="zh-TW" altLang="en-US" sz="1600" dirty="0" smtClean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307066"/>
                  </a:ext>
                </a:extLst>
              </a:tr>
              <a:tr h="281115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Word 2016, 2019, and online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RCM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64008"/>
                  </a:ext>
                </a:extLst>
              </a:tr>
              <a:tr h="281115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Google Docs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RefWorks for Google Docs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095489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362915"/>
              </p:ext>
            </p:extLst>
          </p:nvPr>
        </p:nvGraphicFramePr>
        <p:xfrm>
          <a:off x="5769454" y="3451119"/>
          <a:ext cx="3641591" cy="110034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01803">
                  <a:extLst>
                    <a:ext uri="{9D8B030D-6E8A-4147-A177-3AD203B41FA5}">
                      <a16:colId xmlns:a16="http://schemas.microsoft.com/office/drawing/2014/main" val="2910082278"/>
                    </a:ext>
                  </a:extLst>
                </a:gridCol>
                <a:gridCol w="2339788">
                  <a:extLst>
                    <a:ext uri="{9D8B030D-6E8A-4147-A177-3AD203B41FA5}">
                      <a16:colId xmlns:a16="http://schemas.microsoft.com/office/drawing/2014/main" val="1557151627"/>
                    </a:ext>
                  </a:extLst>
                </a:gridCol>
              </a:tblGrid>
              <a:tr h="24900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1" dirty="0" smtClean="0">
                          <a:solidFill>
                            <a:srgbClr val="000000"/>
                          </a:solidFill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991062"/>
                  </a:ext>
                </a:extLst>
              </a:tr>
              <a:tr h="249005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Word app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 smtClean="0">
                          <a:solidFill>
                            <a:srgbClr val="FF0000"/>
                          </a:solidFill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RCM</a:t>
                      </a:r>
                      <a:endParaRPr lang="zh-TW" altLang="en-US" sz="1600" b="1" dirty="0" smtClean="0">
                        <a:solidFill>
                          <a:srgbClr val="FF0000"/>
                        </a:solidFill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307066"/>
                  </a:ext>
                </a:extLst>
              </a:tr>
              <a:tr h="429789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Google Docs</a:t>
                      </a:r>
                      <a:endParaRPr lang="zh-TW" alt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 smtClean="0">
                          <a:effectLst/>
                          <a:latin typeface="Adobe Devanagari" panose="02040503050201020203" pitchFamily="18" charset="0"/>
                          <a:cs typeface="Adobe Devanagari" panose="02040503050201020203" pitchFamily="18" charset="0"/>
                        </a:rPr>
                        <a:t>RefWorks for Google Docs</a:t>
                      </a:r>
                      <a:endParaRPr lang="en-US" sz="1600" dirty="0">
                        <a:effectLst/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64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79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引用文獻：進階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應用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-4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（非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RCM-1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49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4057"/>
            <a:ext cx="3191389" cy="342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80" y="1974057"/>
            <a:ext cx="3377195" cy="30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566" y="1974057"/>
            <a:ext cx="3388234" cy="1800000"/>
          </a:xfrm>
          <a:prstGeom prst="rect">
            <a:avLst/>
          </a:prstGeom>
        </p:spPr>
      </p:pic>
      <p:cxnSp>
        <p:nvCxnSpPr>
          <p:cNvPr id="8" name="弧形接點 7"/>
          <p:cNvCxnSpPr/>
          <p:nvPr/>
        </p:nvCxnSpPr>
        <p:spPr>
          <a:xfrm rot="5400000">
            <a:off x="224784" y="3328465"/>
            <a:ext cx="2039631" cy="25401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弧形接點 9"/>
          <p:cNvCxnSpPr/>
          <p:nvPr/>
        </p:nvCxnSpPr>
        <p:spPr>
          <a:xfrm flipV="1">
            <a:off x="1117594" y="2294795"/>
            <a:ext cx="3191386" cy="218049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弧形接點 13"/>
          <p:cNvCxnSpPr/>
          <p:nvPr/>
        </p:nvCxnSpPr>
        <p:spPr>
          <a:xfrm rot="16200000" flipH="1">
            <a:off x="7504147" y="2475038"/>
            <a:ext cx="1019817" cy="94105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539" y="3774057"/>
            <a:ext cx="2314287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建立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帳號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-2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（舊戶轉換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文鼎中粗隸" panose="02010609010101010101" pitchFamily="49" charset="-120"/>
              <a:cs typeface="Adobe Devanagari" panose="02040503050201020203" pitchFamily="18" charset="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319643" cy="4351338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00" y="4674026"/>
            <a:ext cx="8430300" cy="1368000"/>
          </a:xfrm>
          <a:prstGeom prst="rect">
            <a:avLst/>
          </a:prstGeom>
        </p:spPr>
      </p:pic>
      <p:cxnSp>
        <p:nvCxnSpPr>
          <p:cNvPr id="7" name="弧形接點 6"/>
          <p:cNvCxnSpPr/>
          <p:nvPr/>
        </p:nvCxnSpPr>
        <p:spPr>
          <a:xfrm>
            <a:off x="2303585" y="4422804"/>
            <a:ext cx="720969" cy="430550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34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引用文獻：進階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應用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-5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非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RCM-2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50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286675" cy="252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49" y="1690688"/>
            <a:ext cx="3308751" cy="252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94" y="1690688"/>
            <a:ext cx="329073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9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引用文獻：進階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應用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-6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非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RCM-3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51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90688"/>
            <a:ext cx="5943600" cy="14478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275" y="1676350"/>
            <a:ext cx="3052525" cy="4680000"/>
          </a:xfrm>
          <a:prstGeom prst="rect">
            <a:avLst/>
          </a:prstGeom>
        </p:spPr>
      </p:pic>
      <p:cxnSp>
        <p:nvCxnSpPr>
          <p:cNvPr id="10" name="弧形接點 9"/>
          <p:cNvCxnSpPr/>
          <p:nvPr/>
        </p:nvCxnSpPr>
        <p:spPr>
          <a:xfrm rot="10800000" flipV="1">
            <a:off x="4985238" y="2136531"/>
            <a:ext cx="615462" cy="278056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弧形接點 13"/>
          <p:cNvCxnSpPr/>
          <p:nvPr/>
        </p:nvCxnSpPr>
        <p:spPr>
          <a:xfrm>
            <a:off x="3429000" y="2787162"/>
            <a:ext cx="5046785" cy="150348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65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引用文獻：進階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應用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-7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非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RCM-4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52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330880" cy="21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73" y="3116350"/>
            <a:ext cx="6431527" cy="3240000"/>
          </a:xfrm>
          <a:prstGeom prst="rect">
            <a:avLst/>
          </a:prstGeom>
        </p:spPr>
      </p:pic>
      <p:cxnSp>
        <p:nvCxnSpPr>
          <p:cNvPr id="8" name="弧形接點 7"/>
          <p:cNvCxnSpPr/>
          <p:nvPr/>
        </p:nvCxnSpPr>
        <p:spPr>
          <a:xfrm rot="16200000" flipH="1">
            <a:off x="1683343" y="2923058"/>
            <a:ext cx="818452" cy="47478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弧形接點 10"/>
          <p:cNvCxnSpPr/>
          <p:nvPr/>
        </p:nvCxnSpPr>
        <p:spPr>
          <a:xfrm>
            <a:off x="3087071" y="3710356"/>
            <a:ext cx="1933337" cy="8528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弧形接點 12"/>
          <p:cNvCxnSpPr/>
          <p:nvPr/>
        </p:nvCxnSpPr>
        <p:spPr>
          <a:xfrm>
            <a:off x="6890181" y="4563209"/>
            <a:ext cx="2886865" cy="160899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32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引用文獻：進階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應用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-8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非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RCM-5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53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561877" cy="288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32" y="1690688"/>
            <a:ext cx="4643568" cy="324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52" y="4918075"/>
            <a:ext cx="3743325" cy="1438275"/>
          </a:xfrm>
          <a:prstGeom prst="rect">
            <a:avLst/>
          </a:prstGeom>
        </p:spPr>
      </p:pic>
      <p:cxnSp>
        <p:nvCxnSpPr>
          <p:cNvPr id="9" name="弧形接點 8"/>
          <p:cNvCxnSpPr/>
          <p:nvPr/>
        </p:nvCxnSpPr>
        <p:spPr>
          <a:xfrm rot="16200000" flipV="1">
            <a:off x="1909008" y="2548693"/>
            <a:ext cx="1981615" cy="1438646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弧形接點 11"/>
          <p:cNvCxnSpPr/>
          <p:nvPr/>
        </p:nvCxnSpPr>
        <p:spPr>
          <a:xfrm rot="10800000" flipV="1">
            <a:off x="5389688" y="4774222"/>
            <a:ext cx="4598375" cy="121333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29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引用文獻：進階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應用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-9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非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RCM-6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54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924550" cy="29908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96" y="1676350"/>
            <a:ext cx="4369004" cy="4680000"/>
          </a:xfrm>
          <a:prstGeom prst="rect">
            <a:avLst/>
          </a:prstGeom>
        </p:spPr>
      </p:pic>
      <p:cxnSp>
        <p:nvCxnSpPr>
          <p:cNvPr id="8" name="弧形接點 7"/>
          <p:cNvCxnSpPr/>
          <p:nvPr/>
        </p:nvCxnSpPr>
        <p:spPr>
          <a:xfrm flipV="1">
            <a:off x="2110154" y="2022231"/>
            <a:ext cx="6321669" cy="54512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14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引用文獻：進階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應用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-10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RCM-1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55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37506"/>
            <a:ext cx="5848350" cy="15906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92" y="3296350"/>
            <a:ext cx="7424708" cy="3060000"/>
          </a:xfrm>
          <a:prstGeom prst="rect">
            <a:avLst/>
          </a:prstGeom>
        </p:spPr>
      </p:pic>
      <p:cxnSp>
        <p:nvCxnSpPr>
          <p:cNvPr id="8" name="弧形接點 7"/>
          <p:cNvCxnSpPr/>
          <p:nvPr/>
        </p:nvCxnSpPr>
        <p:spPr>
          <a:xfrm rot="5400000">
            <a:off x="4416700" y="3282798"/>
            <a:ext cx="1787708" cy="82647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弧形接點 9"/>
          <p:cNvCxnSpPr/>
          <p:nvPr/>
        </p:nvCxnSpPr>
        <p:spPr>
          <a:xfrm>
            <a:off x="5506916" y="4787566"/>
            <a:ext cx="4744915" cy="66366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93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引用文獻：進階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應用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-11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RCM-2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56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745229" cy="252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41" y="4196350"/>
            <a:ext cx="7626459" cy="2160000"/>
          </a:xfrm>
          <a:prstGeom prst="rect">
            <a:avLst/>
          </a:prstGeom>
        </p:spPr>
      </p:pic>
      <p:cxnSp>
        <p:nvCxnSpPr>
          <p:cNvPr id="7" name="弧形接點 6"/>
          <p:cNvCxnSpPr/>
          <p:nvPr/>
        </p:nvCxnSpPr>
        <p:spPr>
          <a:xfrm>
            <a:off x="5401409" y="3831225"/>
            <a:ext cx="4920760" cy="94046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93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引用文獻：進階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應用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-12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RCM-3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57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49" y="1690688"/>
            <a:ext cx="782790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0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引用文獻：進階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應用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-13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RCM-4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58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347995" cy="468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04" y="1690688"/>
            <a:ext cx="2763592" cy="4680000"/>
          </a:xfrm>
          <a:prstGeom prst="rect">
            <a:avLst/>
          </a:prstGeom>
        </p:spPr>
      </p:pic>
      <p:cxnSp>
        <p:nvCxnSpPr>
          <p:cNvPr id="8" name="弧形接點 7"/>
          <p:cNvCxnSpPr/>
          <p:nvPr/>
        </p:nvCxnSpPr>
        <p:spPr>
          <a:xfrm rot="16200000" flipV="1">
            <a:off x="633046" y="3261946"/>
            <a:ext cx="2778370" cy="170570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弧形接點 10"/>
          <p:cNvCxnSpPr/>
          <p:nvPr/>
        </p:nvCxnSpPr>
        <p:spPr>
          <a:xfrm>
            <a:off x="2442880" y="2101362"/>
            <a:ext cx="2619435" cy="224203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3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引用文獻：進階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應用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-14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RCM-5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59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058400" cy="2159476"/>
          </a:xfrm>
          <a:prstGeom prst="rect">
            <a:avLst/>
          </a:prstGeom>
        </p:spPr>
      </p:pic>
      <p:cxnSp>
        <p:nvCxnSpPr>
          <p:cNvPr id="7" name="弧形接點 6"/>
          <p:cNvCxnSpPr/>
          <p:nvPr/>
        </p:nvCxnSpPr>
        <p:spPr>
          <a:xfrm>
            <a:off x="6496133" y="2770426"/>
            <a:ext cx="2217044" cy="56185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3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建立帳號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-3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舊戶轉換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-2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文鼎中粗隸" panose="02010609010101010101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529334" cy="4351338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83" y="1690688"/>
            <a:ext cx="6920317" cy="2304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75" y="4170026"/>
            <a:ext cx="6883325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3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引用文獻：進階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Word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應用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-15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RCM-6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60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952750" cy="33432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79" y="1690688"/>
            <a:ext cx="4924425" cy="3200400"/>
          </a:xfrm>
          <a:prstGeom prst="rect">
            <a:avLst/>
          </a:prstGeom>
        </p:spPr>
      </p:pic>
      <p:cxnSp>
        <p:nvCxnSpPr>
          <p:cNvPr id="9" name="弧形接點 8"/>
          <p:cNvCxnSpPr/>
          <p:nvPr/>
        </p:nvCxnSpPr>
        <p:spPr>
          <a:xfrm flipV="1">
            <a:off x="2951143" y="1872762"/>
            <a:ext cx="2974872" cy="148956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78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9000" dirty="0" smtClean="0">
                <a:latin typeface="華康新特明體" panose="02020909000000000000" pitchFamily="49" charset="-120"/>
                <a:ea typeface="華康新特明體" panose="02020909000000000000" pitchFamily="49" charset="-120"/>
                <a:cs typeface="Adobe Devanagari" panose="02040503050201020203" pitchFamily="18" charset="0"/>
              </a:rPr>
              <a:t>實機操作</a:t>
            </a:r>
            <a:endParaRPr lang="zh-TW" altLang="en-US" sz="9000" dirty="0">
              <a:latin typeface="華康新特明體" panose="02020909000000000000" pitchFamily="49" charset="-120"/>
              <a:ea typeface="華康新特明體" panose="02020909000000000000" pitchFamily="49" charset="-120"/>
              <a:cs typeface="Adobe Devanagari" panose="02040503050201020203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682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9000" dirty="0" smtClean="0">
                <a:latin typeface="華康新特明體" panose="02020909000000000000" pitchFamily="49" charset="-120"/>
                <a:ea typeface="華康新特明體" panose="02020909000000000000" pitchFamily="49" charset="-120"/>
              </a:rPr>
              <a:t>感謝聆聽指教</a:t>
            </a:r>
            <a:endParaRPr lang="zh-TW" altLang="en-US" sz="9000" dirty="0"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rgbClr val="C0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祝福您</a:t>
            </a:r>
            <a:endParaRPr lang="zh-TW" altLang="en-US" sz="7200" dirty="0">
              <a:solidFill>
                <a:srgbClr val="C00000"/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95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93" y="1690688"/>
            <a:ext cx="4316007" cy="460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建立帳號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</a:t>
            </a:r>
            <a:r>
              <a:rPr lang="en-US" altLang="zh-TW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4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新戶建檔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-1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文鼎中粗隸" panose="02010609010101010101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645883" cy="4608000"/>
          </a:xfrm>
          <a:prstGeom prst="rect">
            <a:avLst/>
          </a:prstGeom>
        </p:spPr>
      </p:pic>
      <p:cxnSp>
        <p:nvCxnSpPr>
          <p:cNvPr id="18" name="弧形接點 17"/>
          <p:cNvCxnSpPr/>
          <p:nvPr/>
        </p:nvCxnSpPr>
        <p:spPr>
          <a:xfrm rot="16200000" flipH="1">
            <a:off x="5301759" y="2417885"/>
            <a:ext cx="3807074" cy="3033346"/>
          </a:xfrm>
          <a:prstGeom prst="curvedConnector3">
            <a:avLst>
              <a:gd name="adj1" fmla="val 99654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31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建立帳號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-5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新戶建檔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-2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文鼎中粗隸" panose="02010609010101010101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505325" cy="42672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12" y="1690688"/>
            <a:ext cx="3902088" cy="4284000"/>
          </a:xfrm>
          <a:prstGeom prst="rect">
            <a:avLst/>
          </a:prstGeom>
        </p:spPr>
      </p:pic>
      <p:cxnSp>
        <p:nvCxnSpPr>
          <p:cNvPr id="8" name="弧形接點 7"/>
          <p:cNvCxnSpPr/>
          <p:nvPr/>
        </p:nvCxnSpPr>
        <p:spPr>
          <a:xfrm flipV="1">
            <a:off x="3464169" y="3745523"/>
            <a:ext cx="4273062" cy="712177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1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建立帳號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-6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（</a:t>
            </a:r>
            <a:r>
              <a:rPr lang="zh-TW" altLang="en-US" dirty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新戶建檔</a:t>
            </a:r>
            <a:r>
              <a:rPr lang="en-US" altLang="zh-TW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-3</a:t>
            </a:r>
            <a:r>
              <a:rPr lang="zh-TW" altLang="en-US" dirty="0" smtClean="0">
                <a:latin typeface="Adobe Devanagari" panose="02040503050201020203" pitchFamily="18" charset="0"/>
                <a:ea typeface="華康新特明體" panose="02020909000000000000" pitchFamily="49" charset="-120"/>
                <a:cs typeface="Adobe Devanagari" panose="02040503050201020203" pitchFamily="18" charset="0"/>
              </a:rPr>
              <a:t>）</a:t>
            </a:r>
            <a:endParaRPr lang="zh-TW" altLang="en-US" dirty="0">
              <a:latin typeface="Adobe Devanagari" panose="02040503050201020203" pitchFamily="18" charset="0"/>
              <a:ea typeface="文鼎中粗隸" panose="02010609010101010101" pitchFamily="49" charset="-120"/>
              <a:cs typeface="Adobe Devanagari" panose="02040503050201020203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E9487-4407-4FBE-A935-942CEABC3190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592420" cy="3168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02" y="1690688"/>
            <a:ext cx="6951498" cy="3168000"/>
          </a:xfrm>
          <a:prstGeom prst="rect">
            <a:avLst/>
          </a:prstGeom>
        </p:spPr>
      </p:pic>
      <p:cxnSp>
        <p:nvCxnSpPr>
          <p:cNvPr id="6" name="弧形接點 5"/>
          <p:cNvCxnSpPr/>
          <p:nvPr/>
        </p:nvCxnSpPr>
        <p:spPr>
          <a:xfrm>
            <a:off x="1204546" y="3024554"/>
            <a:ext cx="3815862" cy="703384"/>
          </a:xfrm>
          <a:prstGeom prst="curvedConnector3">
            <a:avLst>
              <a:gd name="adj1" fmla="val 8064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38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5622</TotalTime>
  <Words>840</Words>
  <Application>Microsoft Office PowerPoint</Application>
  <PresentationFormat>寬螢幕</PresentationFormat>
  <Paragraphs>236</Paragraphs>
  <Slides>62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62</vt:i4>
      </vt:variant>
    </vt:vector>
  </HeadingPairs>
  <TitlesOfParts>
    <vt:vector size="71" baseType="lpstr">
      <vt:lpstr>文鼎中粗隸</vt:lpstr>
      <vt:lpstr>華康新特明體</vt:lpstr>
      <vt:lpstr>新細明體</vt:lpstr>
      <vt:lpstr>Adobe Devanagari</vt:lpstr>
      <vt:lpstr>Arial</vt:lpstr>
      <vt:lpstr>Calibri</vt:lpstr>
      <vt:lpstr>Calibri Light</vt:lpstr>
      <vt:lpstr>Comic Sans MS</vt:lpstr>
      <vt:lpstr>Office 佈景主題</vt:lpstr>
      <vt:lpstr>圖書館利用講習</vt:lpstr>
      <vt:lpstr>RefWorks-1</vt:lpstr>
      <vt:lpstr>RefWorks-2</vt:lpstr>
      <vt:lpstr>建立帳號-1</vt:lpstr>
      <vt:lpstr>建立帳號-2（舊戶轉換-1）</vt:lpstr>
      <vt:lpstr>建立帳號-3（舊戶轉換-2）</vt:lpstr>
      <vt:lpstr>建立帳號-4（新戶建檔-1）</vt:lpstr>
      <vt:lpstr>建立帳號-5（新戶建檔-2）</vt:lpstr>
      <vt:lpstr>建立帳號-6（新戶建檔-3）</vt:lpstr>
      <vt:lpstr>建立帳號-7（新戶建檔-4）</vt:lpstr>
      <vt:lpstr>建立帳號-8</vt:lpstr>
      <vt:lpstr>建立帳號-9</vt:lpstr>
      <vt:lpstr>版面介紹-1</vt:lpstr>
      <vt:lpstr>版面介紹-2</vt:lpstr>
      <vt:lpstr>版面介紹-3</vt:lpstr>
      <vt:lpstr>版面介紹-4</vt:lpstr>
      <vt:lpstr>新增書目資料</vt:lpstr>
      <vt:lpstr>新增書目資料：手動新增-1</vt:lpstr>
      <vt:lpstr>新增書目資料：手動新增-2</vt:lpstr>
      <vt:lpstr>新增書目資料：資料庫匯入-1</vt:lpstr>
      <vt:lpstr>新增書目資料：資料庫匯入-2</vt:lpstr>
      <vt:lpstr>新增書目資料：資料庫匯入-3</vt:lpstr>
      <vt:lpstr>新增書目資料：資料庫匯入-4</vt:lpstr>
      <vt:lpstr>新增書目資料：資料庫匯入-5</vt:lpstr>
      <vt:lpstr>新增書目資料：資料庫匯入-6</vt:lpstr>
      <vt:lpstr>新增書目資料：資料庫匯入-7</vt:lpstr>
      <vt:lpstr>新增書目資料：資料庫匯入-8</vt:lpstr>
      <vt:lpstr>新增書目資料：資料庫匯入-9</vt:lpstr>
      <vt:lpstr>新增書目資料：資料庫匯入-10</vt:lpstr>
      <vt:lpstr>新增書目資料：資料庫匯入-11</vt:lpstr>
      <vt:lpstr>新增書目資料：資料庫匯入-12</vt:lpstr>
      <vt:lpstr>新增書目資料：資料庫匯入-13</vt:lpstr>
      <vt:lpstr>新增書目資料：資料庫匯入-14</vt:lpstr>
      <vt:lpstr>新增書目資料：資料庫匯入-15</vt:lpstr>
      <vt:lpstr>新增書目資料：資料庫匯入-16</vt:lpstr>
      <vt:lpstr>新增書目資料：資料庫匯入-17</vt:lpstr>
      <vt:lpstr>新增書目資料：網路文章匯入-1</vt:lpstr>
      <vt:lpstr>新增書目資料：網路文章匯入-2</vt:lpstr>
      <vt:lpstr>資料夾分類：資料夾-1</vt:lpstr>
      <vt:lpstr>資料夾分類：資料夾-2</vt:lpstr>
      <vt:lpstr>資料夾分類：資料夾-3</vt:lpstr>
      <vt:lpstr>資料夾分類：標籤</vt:lpstr>
      <vt:lpstr>引用文獻：簡易複製-1</vt:lpstr>
      <vt:lpstr>引用文獻：簡易複製-2</vt:lpstr>
      <vt:lpstr>引用文獻：簡易複製-3</vt:lpstr>
      <vt:lpstr>引用文獻：進階Word應用-1（確認版本-1 ）</vt:lpstr>
      <vt:lpstr>引用文獻：進階Word應用-2（確認版本-2 ）</vt:lpstr>
      <vt:lpstr>引用文獻：進階Word應用-3（確認版本-3 ）</vt:lpstr>
      <vt:lpstr>引用文獻：進階Word應用-4（非RCM-1）</vt:lpstr>
      <vt:lpstr>引用文獻：進階Word應用-5（非RCM-2）</vt:lpstr>
      <vt:lpstr>引用文獻：進階Word應用-6（非RCM-3）</vt:lpstr>
      <vt:lpstr>引用文獻：進階Word應用-7（非RCM-4）</vt:lpstr>
      <vt:lpstr>引用文獻：進階Word應用-8（非RCM-5）</vt:lpstr>
      <vt:lpstr>引用文獻：進階Word應用-9（非RCM-6）</vt:lpstr>
      <vt:lpstr>引用文獻：進階Word應用-10（RCM-1）</vt:lpstr>
      <vt:lpstr>引用文獻：進階Word應用-11（RCM-2）</vt:lpstr>
      <vt:lpstr>引用文獻：進階Word應用-12（RCM-3）</vt:lpstr>
      <vt:lpstr>引用文獻：進階Word應用-13（RCM-4）</vt:lpstr>
      <vt:lpstr>引用文獻：進階Word應用-14（RCM-5）</vt:lpstr>
      <vt:lpstr>引用文獻：進階Word應用-15（RCM-6）</vt:lpstr>
      <vt:lpstr>實機操作</vt:lpstr>
      <vt:lpstr>感謝聆聽指教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圖書館利用講習</dc:title>
  <dc:creator>YJ</dc:creator>
  <cp:lastModifiedBy>YJ</cp:lastModifiedBy>
  <cp:revision>216</cp:revision>
  <dcterms:created xsi:type="dcterms:W3CDTF">2019-10-07T04:25:03Z</dcterms:created>
  <dcterms:modified xsi:type="dcterms:W3CDTF">2021-10-01T06:43:12Z</dcterms:modified>
</cp:coreProperties>
</file>